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2" r:id="rId1"/>
  </p:sldMasterIdLst>
  <p:notesMasterIdLst>
    <p:notesMasterId r:id="rId51"/>
  </p:notesMasterIdLst>
  <p:sldIdLst>
    <p:sldId id="256" r:id="rId2"/>
    <p:sldId id="390" r:id="rId3"/>
    <p:sldId id="288" r:id="rId4"/>
    <p:sldId id="350" r:id="rId5"/>
    <p:sldId id="351" r:id="rId6"/>
    <p:sldId id="353" r:id="rId7"/>
    <p:sldId id="395" r:id="rId8"/>
    <p:sldId id="354" r:id="rId9"/>
    <p:sldId id="396" r:id="rId10"/>
    <p:sldId id="365" r:id="rId11"/>
    <p:sldId id="418" r:id="rId12"/>
    <p:sldId id="397" r:id="rId13"/>
    <p:sldId id="355" r:id="rId14"/>
    <p:sldId id="398" r:id="rId15"/>
    <p:sldId id="399" r:id="rId16"/>
    <p:sldId id="401" r:id="rId17"/>
    <p:sldId id="400" r:id="rId18"/>
    <p:sldId id="419" r:id="rId19"/>
    <p:sldId id="424" r:id="rId20"/>
    <p:sldId id="425" r:id="rId21"/>
    <p:sldId id="426" r:id="rId22"/>
    <p:sldId id="427" r:id="rId23"/>
    <p:sldId id="428" r:id="rId24"/>
    <p:sldId id="423" r:id="rId25"/>
    <p:sldId id="429" r:id="rId26"/>
    <p:sldId id="430" r:id="rId27"/>
    <p:sldId id="431" r:id="rId28"/>
    <p:sldId id="433" r:id="rId29"/>
    <p:sldId id="432" r:id="rId30"/>
    <p:sldId id="402" r:id="rId31"/>
    <p:sldId id="360" r:id="rId32"/>
    <p:sldId id="404" r:id="rId33"/>
    <p:sldId id="405" r:id="rId34"/>
    <p:sldId id="406" r:id="rId35"/>
    <p:sldId id="407" r:id="rId36"/>
    <p:sldId id="408" r:id="rId37"/>
    <p:sldId id="409" r:id="rId38"/>
    <p:sldId id="410" r:id="rId39"/>
    <p:sldId id="411" r:id="rId40"/>
    <p:sldId id="412" r:id="rId41"/>
    <p:sldId id="413" r:id="rId42"/>
    <p:sldId id="414" r:id="rId43"/>
    <p:sldId id="415" r:id="rId44"/>
    <p:sldId id="416" r:id="rId45"/>
    <p:sldId id="417" r:id="rId46"/>
    <p:sldId id="421" r:id="rId47"/>
    <p:sldId id="434" r:id="rId48"/>
    <p:sldId id="435" r:id="rId49"/>
    <p:sldId id="436" r:id="rId50"/>
  </p:sldIdLst>
  <p:sldSz cx="9144000" cy="6858000" type="screen4x3"/>
  <p:notesSz cx="6858000" cy="9296400"/>
  <p:defaultTextStyle>
    <a:defPPr>
      <a:defRPr lang="en-US"/>
    </a:defPPr>
    <a:lvl1pPr algn="ctr"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ctr"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ctr"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ctr"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ctr"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336699"/>
    <a:srgbClr val="006699"/>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4606" autoAdjust="0"/>
    <p:restoredTop sz="86396" autoAdjust="0"/>
  </p:normalViewPr>
  <p:slideViewPr>
    <p:cSldViewPr>
      <p:cViewPr varScale="1">
        <p:scale>
          <a:sx n="92" d="100"/>
          <a:sy n="92" d="100"/>
        </p:scale>
        <p:origin x="-1908"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0428"/>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4820"/>
          </a:xfrm>
          <a:prstGeom prst="rect">
            <a:avLst/>
          </a:prstGeom>
        </p:spPr>
        <p:txBody>
          <a:bodyPr vert="horz" lIns="91440" tIns="45720" rIns="91440" bIns="45720" rtlCol="0"/>
          <a:lstStyle>
            <a:lvl1pPr algn="r">
              <a:defRPr sz="1200"/>
            </a:lvl1pPr>
          </a:lstStyle>
          <a:p>
            <a:fld id="{27DE2E28-3D54-4D97-91DF-CC28D8913D58}" type="datetimeFigureOut">
              <a:rPr lang="en-US" smtClean="0"/>
              <a:pPr/>
              <a:t>8/25/2011</a:t>
            </a:fld>
            <a:endParaRPr lang="en-US"/>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1440" tIns="45720" rIns="91440" bIns="45720" rtlCol="0" anchor="b"/>
          <a:lstStyle>
            <a:lvl1pPr algn="r">
              <a:defRPr sz="1200"/>
            </a:lvl1pPr>
          </a:lstStyle>
          <a:p>
            <a:fld id="{0F5B5753-FB00-42AC-B4A5-A9DD24E35FC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CC271EF-711D-4AFE-8FD0-E7B2828C9B7A}" type="datetime1">
              <a:rPr lang="en-US" smtClean="0"/>
              <a:pPr/>
              <a:t>8/25/2011</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69E29E33-B620-47F9-BB04-8846C2A5AFCC}" type="slidenum">
              <a:rPr kumimoji="0" lang="en-US" smtClean="0"/>
              <a:pPr/>
              <a:t>‹#›</a:t>
            </a:fld>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A09312A-27FD-4847-9368-1B40EBA54150}" type="datetime1">
              <a:rPr lang="en-US" smtClean="0"/>
              <a:pPr/>
              <a:t>8/25/2011</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69E29E33-B620-47F9-BB04-8846C2A5AFCC}" type="slidenum">
              <a:rPr kumimoji="0" lang="en-US" smtClean="0"/>
              <a:pPr/>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E2ABB21-F071-44D6-B704-41E31CE0F889}" type="datetime1">
              <a:rPr lang="en-US" smtClean="0"/>
              <a:pPr/>
              <a:t>8/25/2011</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69E29E33-B620-47F9-BB04-8846C2A5AFCC}" type="slidenum">
              <a:rPr kumimoji="0" lang="en-US" smtClean="0"/>
              <a:pPr/>
              <a:t>‹#›</a:t>
            </a:fld>
            <a:endParaRPr kumimoji="0"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57238"/>
            <a:ext cx="8229600" cy="71437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824038"/>
            <a:ext cx="4038600" cy="43799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824038"/>
            <a:ext cx="4038600" cy="21129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4089400"/>
            <a:ext cx="4038600" cy="21145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5804BF-ADD7-46C3-A39D-B9D8C0F1034A}" type="datetime1">
              <a:rPr lang="en-US" smtClean="0"/>
              <a:pPr/>
              <a:t>8/25/2011</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69E29E33-B620-47F9-BB04-8846C2A5AFCC}" type="slidenum">
              <a:rPr kumimoji="0" lang="en-US" smtClean="0"/>
              <a:pPr/>
              <a:t>‹#›</a:t>
            </a:fld>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091983-E5A6-40A8-8D05-1BAD78A1E795}" type="datetime1">
              <a:rPr lang="en-US" smtClean="0"/>
              <a:pPr/>
              <a:t>8/25/2011</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69E29E33-B620-47F9-BB04-8846C2A5AFCC}" type="slidenum">
              <a:rPr kumimoji="0" lang="en-US" smtClean="0"/>
              <a:pPr/>
              <a:t>‹#›</a:t>
            </a:fld>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051BB3A-C3D1-4DA2-868B-BBC656A9AF3D}" type="datetime1">
              <a:rPr lang="en-US" smtClean="0"/>
              <a:pPr/>
              <a:t>8/25/2011</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69E29E33-B620-47F9-BB04-8846C2A5AFCC}" type="slidenum">
              <a:rPr kumimoji="0" lang="en-US" smtClean="0"/>
              <a:pPr/>
              <a:t>‹#›</a:t>
            </a:fld>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4014984-8033-49A3-981B-4D106ADCAC08}" type="datetime1">
              <a:rPr lang="en-US" smtClean="0"/>
              <a:pPr/>
              <a:t>8/25/2011</a:t>
            </a:fld>
            <a:endParaRPr lang="en-US"/>
          </a:p>
        </p:txBody>
      </p:sp>
      <p:sp>
        <p:nvSpPr>
          <p:cNvPr id="8" name="Footer Placeholder 7"/>
          <p:cNvSpPr>
            <a:spLocks noGrp="1"/>
          </p:cNvSpPr>
          <p:nvPr>
            <p:ph type="ftr" sz="quarter" idx="11"/>
          </p:nvPr>
        </p:nvSpPr>
        <p:spPr/>
        <p:txBody>
          <a:bodyPr/>
          <a:lstStyle/>
          <a:p>
            <a:endParaRPr kumimoji="0" lang="en-US"/>
          </a:p>
        </p:txBody>
      </p:sp>
      <p:sp>
        <p:nvSpPr>
          <p:cNvPr id="9" name="Slide Number Placeholder 8"/>
          <p:cNvSpPr>
            <a:spLocks noGrp="1"/>
          </p:cNvSpPr>
          <p:nvPr>
            <p:ph type="sldNum" sz="quarter" idx="12"/>
          </p:nvPr>
        </p:nvSpPr>
        <p:spPr/>
        <p:txBody>
          <a:bodyPr/>
          <a:lstStyle/>
          <a:p>
            <a:fld id="{69E29E33-B620-47F9-BB04-8846C2A5AFCC}" type="slidenum">
              <a:rPr kumimoji="0" lang="en-US" smtClean="0"/>
              <a:pPr/>
              <a:t>‹#›</a:t>
            </a:fld>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28CB3E9-667A-4827-ABAC-523BC0FA587D}" type="datetime1">
              <a:rPr lang="en-US" smtClean="0"/>
              <a:pPr/>
              <a:t>8/25/2011</a:t>
            </a:fld>
            <a:endParaRPr lang="en-US"/>
          </a:p>
        </p:txBody>
      </p:sp>
      <p:sp>
        <p:nvSpPr>
          <p:cNvPr id="4" name="Footer Placeholder 3"/>
          <p:cNvSpPr>
            <a:spLocks noGrp="1"/>
          </p:cNvSpPr>
          <p:nvPr>
            <p:ph type="ftr" sz="quarter" idx="11"/>
          </p:nvPr>
        </p:nvSpPr>
        <p:spPr/>
        <p:txBody>
          <a:bodyPr/>
          <a:lstStyle/>
          <a:p>
            <a:endParaRPr kumimoji="0" lang="en-US"/>
          </a:p>
        </p:txBody>
      </p:sp>
      <p:sp>
        <p:nvSpPr>
          <p:cNvPr id="5" name="Slide Number Placeholder 4"/>
          <p:cNvSpPr>
            <a:spLocks noGrp="1"/>
          </p:cNvSpPr>
          <p:nvPr>
            <p:ph type="sldNum" sz="quarter" idx="12"/>
          </p:nvPr>
        </p:nvSpPr>
        <p:spPr/>
        <p:txBody>
          <a:bodyPr/>
          <a:lstStyle/>
          <a:p>
            <a:fld id="{69E29E33-B620-47F9-BB04-8846C2A5AFCC}" type="slidenum">
              <a:rPr kumimoji="0" lang="en-US" smtClean="0"/>
              <a:pPr/>
              <a:t>‹#›</a:t>
            </a:fld>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CA824D-EFD7-4362-844E-5C1D118723D5}" type="datetime1">
              <a:rPr lang="en-US" smtClean="0"/>
              <a:pPr/>
              <a:t>8/25/2011</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fld id="{69E29E33-B620-47F9-BB04-8846C2A5AFCC}" type="slidenum">
              <a:rPr kumimoji="0" lang="en-US" smtClean="0"/>
              <a:pPr/>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A0D0EBF-575C-476B-B737-0D827B9A02DA}" type="datetime1">
              <a:rPr lang="en-US" smtClean="0"/>
              <a:pPr/>
              <a:t>8/25/2011</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69E29E33-B620-47F9-BB04-8846C2A5AFCC}" type="slidenum">
              <a:rPr kumimoji="0" lang="en-US" smtClean="0"/>
              <a:pPr/>
              <a:t>‹#›</a:t>
            </a:fld>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AA7A221-9079-44C7-BAF6-ABD97AE8771D}" type="datetime1">
              <a:rPr lang="en-US" smtClean="0"/>
              <a:pPr/>
              <a:t>8/25/2011</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69E29E33-B620-47F9-BB04-8846C2A5AFCC}" type="slidenum">
              <a:rPr kumimoji="0" lang="en-US" smtClean="0"/>
              <a:pPr/>
              <a:t>‹#›</a:t>
            </a:fld>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B4F6B6-4ADD-4334-BD5A-6FEA58CB2D00}" type="datetime1">
              <a:rPr lang="en-US" smtClean="0"/>
              <a:pPr/>
              <a:t>8/25/2011</a:t>
            </a:fld>
            <a:endParaRPr lang="en-US">
              <a:solidFill>
                <a:schemeClr val="tx1">
                  <a:shade val="50000"/>
                </a:scheme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0" lang="en-US">
              <a:solidFill>
                <a:schemeClr val="tx1">
                  <a:shade val="50000"/>
                </a:scheme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E29E33-B620-47F9-BB04-8846C2A5AFCC}" type="slidenum">
              <a:rPr kumimoji="0" lang="en-US" smtClean="0"/>
              <a:pPr/>
              <a:t>‹#›</a:t>
            </a:fld>
            <a:endParaRPr kumimoji="0" lang="en-US" dirty="0">
              <a:solidFill>
                <a:schemeClr val="tx1">
                  <a:shade val="50000"/>
                </a:schemeClr>
              </a:solidFill>
            </a:endParaRPr>
          </a:p>
        </p:txBody>
      </p:sp>
    </p:spTree>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 id="2147483695" r:id="rId1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1.jpeg"/><Relationship Id="rId2" Type="http://schemas.openxmlformats.org/officeDocument/2006/relationships/hyperlink" Target="http://www.google.com/webhp?hl=en" TargetMode="External"/><Relationship Id="rId1" Type="http://schemas.openxmlformats.org/officeDocument/2006/relationships/slideLayout" Target="../slideLayouts/slideLayout12.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hyperlink" Target="http://images.google.com/imgres?imgurl=http://upload.wikimedia.org/wikipedia/en/thumb/c/ca/Mercedes_logo.jpg/250px-Mercedes_logo.jpg&amp;imgrefurl=http://en.wikipedia.org/wiki/Mercedes-Benz&amp;h=183&amp;w=250&amp;sz=19&amp;hl=en&amp;start=27&amp;tbnid=hGLXMHqlQXprjM:&amp;tbnh=81&amp;tbnw=111&amp;prev=/images?q=famous+trademark&amp;start=20&amp;ndsp=20&amp;svnum=10&amp;hl=en&amp;lr=&amp;sa=N" TargetMode="External"/></Relationships>
</file>

<file path=ppt/slides/_rels/slide4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hyperlink" Target="http://www.autoblog.com/2009/11/10/total-croc-porsche-suing-popular-shoe-company-over-naming-right/" TargetMode="External"/><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logo1.jpg"/>
          <p:cNvPicPr>
            <a:picLocks noChangeAspect="1"/>
          </p:cNvPicPr>
          <p:nvPr/>
        </p:nvPicPr>
        <p:blipFill>
          <a:blip r:embed="rId2" cstate="print"/>
          <a:stretch>
            <a:fillRect/>
          </a:stretch>
        </p:blipFill>
        <p:spPr>
          <a:xfrm>
            <a:off x="152400" y="76200"/>
            <a:ext cx="1069848" cy="932688"/>
          </a:xfrm>
          <a:prstGeom prst="rect">
            <a:avLst/>
          </a:prstGeom>
        </p:spPr>
      </p:pic>
      <p:pic>
        <p:nvPicPr>
          <p:cNvPr id="7" name="Picture 6" descr="logo2.jpg"/>
          <p:cNvPicPr>
            <a:picLocks noChangeAspect="1"/>
          </p:cNvPicPr>
          <p:nvPr/>
        </p:nvPicPr>
        <p:blipFill>
          <a:blip r:embed="rId3" cstate="print"/>
          <a:stretch>
            <a:fillRect/>
          </a:stretch>
        </p:blipFill>
        <p:spPr>
          <a:xfrm>
            <a:off x="457200" y="3648456"/>
            <a:ext cx="8174175" cy="923544"/>
          </a:xfrm>
          <a:prstGeom prst="rect">
            <a:avLst/>
          </a:prstGeom>
        </p:spPr>
      </p:pic>
      <p:sp>
        <p:nvSpPr>
          <p:cNvPr id="4" name="Slide Number Placeholder 3"/>
          <p:cNvSpPr>
            <a:spLocks noGrp="1"/>
          </p:cNvSpPr>
          <p:nvPr>
            <p:ph type="sldNum" sz="quarter" idx="12"/>
          </p:nvPr>
        </p:nvSpPr>
        <p:spPr/>
        <p:txBody>
          <a:bodyPr/>
          <a:lstStyle/>
          <a:p>
            <a:fld id="{69E29E33-B620-47F9-BB04-8846C2A5AFCC}" type="slidenum">
              <a:rPr kumimoji="0" lang="en-US" smtClean="0"/>
              <a:pPr/>
              <a:t>1</a:t>
            </a:fld>
            <a:endParaRPr kumimoji="0" lang="en-US"/>
          </a:p>
        </p:txBody>
      </p:sp>
      <p:sp>
        <p:nvSpPr>
          <p:cNvPr id="6" name="TextBox 5"/>
          <p:cNvSpPr txBox="1"/>
          <p:nvPr/>
        </p:nvSpPr>
        <p:spPr>
          <a:xfrm>
            <a:off x="1905000" y="533400"/>
            <a:ext cx="5486400" cy="584775"/>
          </a:xfrm>
          <a:prstGeom prst="rect">
            <a:avLst/>
          </a:prstGeom>
          <a:noFill/>
        </p:spPr>
        <p:txBody>
          <a:bodyPr wrap="square" rtlCol="0">
            <a:spAutoFit/>
          </a:bodyPr>
          <a:lstStyle/>
          <a:p>
            <a:r>
              <a:rPr lang="en-US" sz="3200" dirty="0" smtClean="0">
                <a:latin typeface="+mj-lt"/>
              </a:rPr>
              <a:t>IACT Presents</a:t>
            </a:r>
          </a:p>
        </p:txBody>
      </p:sp>
      <p:sp>
        <p:nvSpPr>
          <p:cNvPr id="8" name="TextBox 7"/>
          <p:cNvSpPr txBox="1"/>
          <p:nvPr/>
        </p:nvSpPr>
        <p:spPr>
          <a:xfrm>
            <a:off x="1676400" y="1219200"/>
            <a:ext cx="5943600" cy="1569660"/>
          </a:xfrm>
          <a:prstGeom prst="rect">
            <a:avLst/>
          </a:prstGeom>
          <a:noFill/>
        </p:spPr>
        <p:txBody>
          <a:bodyPr wrap="square" rtlCol="0">
            <a:spAutoFit/>
          </a:bodyPr>
          <a:lstStyle/>
          <a:p>
            <a:r>
              <a:rPr lang="en-US" sz="3200" dirty="0" smtClean="0">
                <a:latin typeface="+mn-lt"/>
              </a:rPr>
              <a:t>Trademark Clearance and Protection for</a:t>
            </a:r>
          </a:p>
          <a:p>
            <a:r>
              <a:rPr lang="en-US" sz="3200" dirty="0" smtClean="0">
                <a:latin typeface="+mn-lt"/>
              </a:rPr>
              <a:t>New Product Introduction</a:t>
            </a:r>
            <a:endParaRPr lang="en-US" sz="3200" dirty="0">
              <a:latin typeface="+mn-lt"/>
            </a:endParaRPr>
          </a:p>
        </p:txBody>
      </p:sp>
      <p:sp>
        <p:nvSpPr>
          <p:cNvPr id="9" name="TextBox 8"/>
          <p:cNvSpPr txBox="1"/>
          <p:nvPr/>
        </p:nvSpPr>
        <p:spPr>
          <a:xfrm>
            <a:off x="2438400" y="5481935"/>
            <a:ext cx="4343400" cy="461665"/>
          </a:xfrm>
          <a:prstGeom prst="rect">
            <a:avLst/>
          </a:prstGeom>
          <a:noFill/>
        </p:spPr>
        <p:txBody>
          <a:bodyPr wrap="square" rtlCol="0">
            <a:spAutoFit/>
          </a:bodyPr>
          <a:lstStyle/>
          <a:p>
            <a:r>
              <a:rPr lang="en-US" dirty="0" smtClean="0">
                <a:latin typeface="+mj-lt"/>
              </a:rPr>
              <a:t>August 25, 2011</a:t>
            </a:r>
            <a:endParaRPr lang="en-US" dirty="0">
              <a:latin typeface="+mj-lt"/>
            </a:endParaRPr>
          </a:p>
        </p:txBody>
      </p:sp>
      <p:sp>
        <p:nvSpPr>
          <p:cNvPr id="10" name="TextBox 9"/>
          <p:cNvSpPr txBox="1"/>
          <p:nvPr/>
        </p:nvSpPr>
        <p:spPr>
          <a:xfrm>
            <a:off x="2057400" y="3048000"/>
            <a:ext cx="5486400" cy="584775"/>
          </a:xfrm>
          <a:prstGeom prst="rect">
            <a:avLst/>
          </a:prstGeom>
          <a:noFill/>
        </p:spPr>
        <p:txBody>
          <a:bodyPr wrap="square" rtlCol="0">
            <a:spAutoFit/>
          </a:bodyPr>
          <a:lstStyle/>
          <a:p>
            <a:r>
              <a:rPr lang="en-US" sz="3200" dirty="0" smtClean="0">
                <a:latin typeface="+mj-lt"/>
              </a:rPr>
              <a:t>Terrence J. McAllister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Rectangle 2"/>
          <p:cNvSpPr>
            <a:spLocks noGrp="1" noChangeArrowheads="1"/>
          </p:cNvSpPr>
          <p:nvPr>
            <p:ph type="title"/>
          </p:nvPr>
        </p:nvSpPr>
        <p:spPr/>
        <p:txBody>
          <a:bodyPr/>
          <a:lstStyle/>
          <a:p>
            <a:r>
              <a:rPr lang="en-US">
                <a:solidFill>
                  <a:schemeClr val="tx1"/>
                </a:solidFill>
              </a:rPr>
              <a:t>Trade Dress</a:t>
            </a:r>
            <a:r>
              <a:rPr lang="en-US"/>
              <a:t> </a:t>
            </a:r>
          </a:p>
        </p:txBody>
      </p:sp>
      <p:sp>
        <p:nvSpPr>
          <p:cNvPr id="175107" name="Rectangle 3"/>
          <p:cNvSpPr>
            <a:spLocks noGrp="1" noChangeArrowheads="1"/>
          </p:cNvSpPr>
          <p:nvPr>
            <p:ph idx="1"/>
          </p:nvPr>
        </p:nvSpPr>
        <p:spPr/>
        <p:txBody>
          <a:bodyPr/>
          <a:lstStyle/>
          <a:p>
            <a:r>
              <a:rPr lang="en-US" dirty="0"/>
              <a:t>Examples</a:t>
            </a:r>
          </a:p>
          <a:p>
            <a:pPr lvl="1"/>
            <a:r>
              <a:rPr lang="en-US" dirty="0"/>
              <a:t>COKE bottle</a:t>
            </a:r>
          </a:p>
          <a:p>
            <a:pPr lvl="1"/>
            <a:r>
              <a:rPr lang="en-US" dirty="0"/>
              <a:t>restaurant style </a:t>
            </a:r>
          </a:p>
          <a:p>
            <a:pPr lvl="1"/>
            <a:r>
              <a:rPr lang="en-US" dirty="0"/>
              <a:t>sound, scent, taste</a:t>
            </a:r>
          </a:p>
          <a:p>
            <a:r>
              <a:rPr lang="en-US" dirty="0"/>
              <a:t>Can register if </a:t>
            </a:r>
          </a:p>
          <a:p>
            <a:pPr lvl="1"/>
            <a:r>
              <a:rPr lang="en-US" dirty="0"/>
              <a:t>inherently distinctive </a:t>
            </a:r>
          </a:p>
          <a:p>
            <a:pPr lvl="1"/>
            <a:r>
              <a:rPr lang="en-US" dirty="0"/>
              <a:t>acquired distinctiveness </a:t>
            </a:r>
          </a:p>
          <a:p>
            <a:endParaRPr lang="en-US" dirty="0"/>
          </a:p>
        </p:txBody>
      </p:sp>
      <p:pic>
        <p:nvPicPr>
          <p:cNvPr id="4" name="Picture 3" descr="logo1.jpg"/>
          <p:cNvPicPr>
            <a:picLocks noChangeAspect="1"/>
          </p:cNvPicPr>
          <p:nvPr/>
        </p:nvPicPr>
        <p:blipFill>
          <a:blip r:embed="rId2" cstate="print"/>
          <a:stretch>
            <a:fillRect/>
          </a:stretch>
        </p:blipFill>
        <p:spPr>
          <a:xfrm>
            <a:off x="152400" y="76200"/>
            <a:ext cx="1069848" cy="932688"/>
          </a:xfrm>
          <a:prstGeom prst="rect">
            <a:avLst/>
          </a:prstGeom>
        </p:spPr>
      </p:pic>
      <p:sp>
        <p:nvSpPr>
          <p:cNvPr id="5" name="Slide Number Placeholder 4"/>
          <p:cNvSpPr>
            <a:spLocks noGrp="1"/>
          </p:cNvSpPr>
          <p:nvPr>
            <p:ph type="sldNum" sz="quarter" idx="12"/>
          </p:nvPr>
        </p:nvSpPr>
        <p:spPr/>
        <p:txBody>
          <a:bodyPr/>
          <a:lstStyle/>
          <a:p>
            <a:fld id="{69E29E33-B620-47F9-BB04-8846C2A5AFCC}" type="slidenum">
              <a:rPr kumimoji="0" lang="en-US" smtClean="0"/>
              <a:pPr/>
              <a:t>10</a:t>
            </a:fld>
            <a:endParaRPr kumimoji="0"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3" name="Rectangle 3"/>
          <p:cNvSpPr>
            <a:spLocks noGrp="1" noChangeArrowheads="1"/>
          </p:cNvSpPr>
          <p:nvPr>
            <p:ph idx="1"/>
          </p:nvPr>
        </p:nvSpPr>
        <p:spPr>
          <a:xfrm>
            <a:off x="1676400" y="762000"/>
            <a:ext cx="5791200" cy="838200"/>
          </a:xfrm>
        </p:spPr>
        <p:txBody>
          <a:bodyPr>
            <a:normAutofit lnSpcReduction="10000"/>
          </a:bodyPr>
          <a:lstStyle/>
          <a:p>
            <a:pPr algn="ctr">
              <a:buFontTx/>
              <a:buNone/>
            </a:pPr>
            <a:r>
              <a:rPr lang="en-US" sz="5400" dirty="0" smtClean="0">
                <a:solidFill>
                  <a:srgbClr val="003366"/>
                </a:solidFill>
              </a:rPr>
              <a:t>Domain Names</a:t>
            </a:r>
          </a:p>
        </p:txBody>
      </p:sp>
      <p:pic>
        <p:nvPicPr>
          <p:cNvPr id="4" name="Picture 3" descr="logo1.jpg"/>
          <p:cNvPicPr>
            <a:picLocks noChangeAspect="1"/>
          </p:cNvPicPr>
          <p:nvPr/>
        </p:nvPicPr>
        <p:blipFill>
          <a:blip r:embed="rId2" cstate="print"/>
          <a:stretch>
            <a:fillRect/>
          </a:stretch>
        </p:blipFill>
        <p:spPr>
          <a:xfrm>
            <a:off x="152400" y="76200"/>
            <a:ext cx="1069848" cy="932688"/>
          </a:xfrm>
          <a:prstGeom prst="rect">
            <a:avLst/>
          </a:prstGeom>
        </p:spPr>
      </p:pic>
      <p:sp>
        <p:nvSpPr>
          <p:cNvPr id="5" name="Slide Number Placeholder 4"/>
          <p:cNvSpPr>
            <a:spLocks noGrp="1"/>
          </p:cNvSpPr>
          <p:nvPr>
            <p:ph type="sldNum" sz="quarter" idx="12"/>
          </p:nvPr>
        </p:nvSpPr>
        <p:spPr/>
        <p:txBody>
          <a:bodyPr/>
          <a:lstStyle/>
          <a:p>
            <a:fld id="{69E29E33-B620-47F9-BB04-8846C2A5AFCC}" type="slidenum">
              <a:rPr kumimoji="0" lang="en-US" smtClean="0"/>
              <a:pPr/>
              <a:t>11</a:t>
            </a:fld>
            <a:endParaRPr kumimoji="0" lang="en-US"/>
          </a:p>
        </p:txBody>
      </p:sp>
      <p:sp>
        <p:nvSpPr>
          <p:cNvPr id="6" name="TextBox 5"/>
          <p:cNvSpPr txBox="1"/>
          <p:nvPr/>
        </p:nvSpPr>
        <p:spPr>
          <a:xfrm>
            <a:off x="990600" y="2133600"/>
            <a:ext cx="7543800" cy="2062103"/>
          </a:xfrm>
          <a:prstGeom prst="rect">
            <a:avLst/>
          </a:prstGeom>
          <a:noFill/>
        </p:spPr>
        <p:txBody>
          <a:bodyPr wrap="square" rtlCol="0">
            <a:spAutoFit/>
          </a:bodyPr>
          <a:lstStyle/>
          <a:p>
            <a:pPr algn="l">
              <a:buFont typeface="Arial" charset="0"/>
              <a:buChar char="•"/>
            </a:pPr>
            <a:r>
              <a:rPr lang="en-US" sz="3200" dirty="0" smtClean="0">
                <a:latin typeface="+mj-lt"/>
              </a:rPr>
              <a:t>Look at securing .com </a:t>
            </a:r>
            <a:r>
              <a:rPr lang="en-US" sz="3200" dirty="0" err="1" smtClean="0">
                <a:latin typeface="+mj-lt"/>
              </a:rPr>
              <a:t>.net</a:t>
            </a:r>
            <a:r>
              <a:rPr lang="en-US" sz="3200" dirty="0" smtClean="0">
                <a:latin typeface="+mj-lt"/>
              </a:rPr>
              <a:t> .biz</a:t>
            </a:r>
          </a:p>
          <a:p>
            <a:pPr algn="l">
              <a:buFont typeface="Arial" charset="0"/>
              <a:buChar char="•"/>
            </a:pPr>
            <a:endParaRPr lang="en-US" sz="3200" dirty="0" smtClean="0">
              <a:latin typeface="+mj-lt"/>
            </a:endParaRPr>
          </a:p>
          <a:p>
            <a:pPr algn="l">
              <a:buFont typeface="Arial" charset="0"/>
              <a:buChar char="•"/>
            </a:pPr>
            <a:r>
              <a:rPr lang="en-US" sz="3200" dirty="0" smtClean="0">
                <a:latin typeface="+mj-lt"/>
              </a:rPr>
              <a:t>Look at social media naming – </a:t>
            </a:r>
            <a:r>
              <a:rPr lang="en-US" sz="3200" dirty="0" err="1" smtClean="0">
                <a:latin typeface="+mj-lt"/>
              </a:rPr>
              <a:t>Facebook</a:t>
            </a:r>
            <a:r>
              <a:rPr lang="en-US" sz="3200" dirty="0" smtClean="0">
                <a:latin typeface="+mj-lt"/>
              </a:rPr>
              <a:t>, Twitter</a:t>
            </a:r>
            <a:endParaRPr lang="en-US" sz="3200" dirty="0">
              <a:latin typeface="+mj-lt"/>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3" name="Rectangle 3"/>
          <p:cNvSpPr>
            <a:spLocks noGrp="1" noChangeArrowheads="1"/>
          </p:cNvSpPr>
          <p:nvPr>
            <p:ph idx="1"/>
          </p:nvPr>
        </p:nvSpPr>
        <p:spPr/>
        <p:txBody>
          <a:bodyPr/>
          <a:lstStyle/>
          <a:p>
            <a:pPr algn="ctr">
              <a:buFontTx/>
              <a:buNone/>
            </a:pPr>
            <a:endParaRPr lang="en-US" sz="5400" dirty="0">
              <a:solidFill>
                <a:srgbClr val="003366"/>
              </a:solidFill>
            </a:endParaRPr>
          </a:p>
          <a:p>
            <a:pPr algn="ctr">
              <a:buFontTx/>
              <a:buNone/>
            </a:pPr>
            <a:r>
              <a:rPr lang="en-US" sz="5400" dirty="0" smtClean="0">
                <a:solidFill>
                  <a:srgbClr val="003366"/>
                </a:solidFill>
              </a:rPr>
              <a:t>Trademark Clearance</a:t>
            </a:r>
          </a:p>
        </p:txBody>
      </p:sp>
      <p:pic>
        <p:nvPicPr>
          <p:cNvPr id="4" name="Picture 3" descr="logo1.jpg"/>
          <p:cNvPicPr>
            <a:picLocks noChangeAspect="1"/>
          </p:cNvPicPr>
          <p:nvPr/>
        </p:nvPicPr>
        <p:blipFill>
          <a:blip r:embed="rId2" cstate="print"/>
          <a:stretch>
            <a:fillRect/>
          </a:stretch>
        </p:blipFill>
        <p:spPr>
          <a:xfrm>
            <a:off x="152400" y="76200"/>
            <a:ext cx="1069848" cy="932688"/>
          </a:xfrm>
          <a:prstGeom prst="rect">
            <a:avLst/>
          </a:prstGeom>
        </p:spPr>
      </p:pic>
      <p:sp>
        <p:nvSpPr>
          <p:cNvPr id="5" name="Slide Number Placeholder 4"/>
          <p:cNvSpPr>
            <a:spLocks noGrp="1"/>
          </p:cNvSpPr>
          <p:nvPr>
            <p:ph type="sldNum" sz="quarter" idx="12"/>
          </p:nvPr>
        </p:nvSpPr>
        <p:spPr/>
        <p:txBody>
          <a:bodyPr/>
          <a:lstStyle/>
          <a:p>
            <a:fld id="{69E29E33-B620-47F9-BB04-8846C2A5AFCC}" type="slidenum">
              <a:rPr kumimoji="0" lang="en-US" smtClean="0"/>
              <a:pPr/>
              <a:t>12</a:t>
            </a:fld>
            <a:endParaRPr kumimoji="0"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2"/>
          <p:cNvSpPr>
            <a:spLocks noGrp="1" noChangeArrowheads="1"/>
          </p:cNvSpPr>
          <p:nvPr>
            <p:ph type="title"/>
          </p:nvPr>
        </p:nvSpPr>
        <p:spPr>
          <a:xfrm>
            <a:off x="457200" y="609600"/>
            <a:ext cx="8229600" cy="1143000"/>
          </a:xfrm>
        </p:spPr>
        <p:txBody>
          <a:bodyPr>
            <a:normAutofit/>
          </a:bodyPr>
          <a:lstStyle/>
          <a:p>
            <a:r>
              <a:rPr lang="en-US" dirty="0">
                <a:solidFill>
                  <a:schemeClr val="tx1"/>
                </a:solidFill>
              </a:rPr>
              <a:t>Process Of Selecting A Trademark</a:t>
            </a:r>
          </a:p>
        </p:txBody>
      </p:sp>
      <p:sp>
        <p:nvSpPr>
          <p:cNvPr id="164867" name="Rectangle 3"/>
          <p:cNvSpPr>
            <a:spLocks noGrp="1" noChangeArrowheads="1"/>
          </p:cNvSpPr>
          <p:nvPr>
            <p:ph idx="1"/>
          </p:nvPr>
        </p:nvSpPr>
        <p:spPr>
          <a:xfrm>
            <a:off x="152400" y="2209800"/>
            <a:ext cx="8763000" cy="3429000"/>
          </a:xfrm>
        </p:spPr>
        <p:txBody>
          <a:bodyPr>
            <a:normAutofit/>
          </a:bodyPr>
          <a:lstStyle/>
          <a:p>
            <a:r>
              <a:rPr lang="en-US" sz="3000" dirty="0" smtClean="0"/>
              <a:t>Choosing a name- brainstorming sessions (think about getting professional help)</a:t>
            </a:r>
          </a:p>
          <a:p>
            <a:r>
              <a:rPr lang="en-US" sz="3000" dirty="0" smtClean="0"/>
              <a:t>Timing- don’t wait until the last minute to start naming your product</a:t>
            </a:r>
          </a:p>
          <a:p>
            <a:r>
              <a:rPr lang="en-US" sz="3000" dirty="0" smtClean="0"/>
              <a:t>Availability – look at confusion factors</a:t>
            </a:r>
          </a:p>
          <a:p>
            <a:r>
              <a:rPr lang="en-US" sz="3000" dirty="0" smtClean="0"/>
              <a:t>Can you protect the name?</a:t>
            </a:r>
          </a:p>
        </p:txBody>
      </p:sp>
      <p:pic>
        <p:nvPicPr>
          <p:cNvPr id="4" name="Picture 3" descr="logo1.jpg"/>
          <p:cNvPicPr>
            <a:picLocks noChangeAspect="1"/>
          </p:cNvPicPr>
          <p:nvPr/>
        </p:nvPicPr>
        <p:blipFill>
          <a:blip r:embed="rId2" cstate="print"/>
          <a:stretch>
            <a:fillRect/>
          </a:stretch>
        </p:blipFill>
        <p:spPr>
          <a:xfrm>
            <a:off x="152400" y="76200"/>
            <a:ext cx="1069848" cy="932688"/>
          </a:xfrm>
          <a:prstGeom prst="rect">
            <a:avLst/>
          </a:prstGeom>
        </p:spPr>
      </p:pic>
      <p:sp>
        <p:nvSpPr>
          <p:cNvPr id="5" name="Slide Number Placeholder 4"/>
          <p:cNvSpPr>
            <a:spLocks noGrp="1"/>
          </p:cNvSpPr>
          <p:nvPr>
            <p:ph type="sldNum" sz="quarter" idx="12"/>
          </p:nvPr>
        </p:nvSpPr>
        <p:spPr/>
        <p:txBody>
          <a:bodyPr/>
          <a:lstStyle/>
          <a:p>
            <a:fld id="{69E29E33-B620-47F9-BB04-8846C2A5AFCC}" type="slidenum">
              <a:rPr kumimoji="0" lang="en-US" smtClean="0"/>
              <a:pPr/>
              <a:t>13</a:t>
            </a:fld>
            <a:endParaRPr kumimoji="0" lang="en-US"/>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sz="3200" dirty="0" smtClean="0"/>
              <a:t>Clearing A Trademark</a:t>
            </a:r>
            <a:r>
              <a:rPr lang="en-US" sz="3200" b="1" i="1" dirty="0" smtClean="0"/>
              <a:t> </a:t>
            </a:r>
          </a:p>
        </p:txBody>
      </p:sp>
      <p:sp>
        <p:nvSpPr>
          <p:cNvPr id="9219" name="Rectangle 3"/>
          <p:cNvSpPr>
            <a:spLocks noGrp="1" noChangeArrowheads="1"/>
          </p:cNvSpPr>
          <p:nvPr>
            <p:ph idx="1"/>
          </p:nvPr>
        </p:nvSpPr>
        <p:spPr>
          <a:xfrm>
            <a:off x="1066800" y="2895600"/>
            <a:ext cx="7772400" cy="3733800"/>
          </a:xfrm>
        </p:spPr>
        <p:txBody>
          <a:bodyPr>
            <a:normAutofit/>
          </a:bodyPr>
          <a:lstStyle/>
          <a:p>
            <a:pPr marL="234950" indent="-234950">
              <a:lnSpc>
                <a:spcPct val="110000"/>
              </a:lnSpc>
            </a:pPr>
            <a:r>
              <a:rPr lang="en-US" sz="2400" dirty="0" smtClean="0">
                <a:latin typeface="+mj-lt"/>
              </a:rPr>
              <a:t>Rights can be established through use of  the mark and/or filing in the U.S. (and in many foreign jurisdictions).</a:t>
            </a:r>
          </a:p>
          <a:p>
            <a:pPr marL="234950" indent="-234950">
              <a:lnSpc>
                <a:spcPct val="110000"/>
              </a:lnSpc>
            </a:pPr>
            <a:r>
              <a:rPr lang="en-US" sz="2400" dirty="0" smtClean="0">
                <a:latin typeface="+mj-lt"/>
              </a:rPr>
              <a:t>Trademark rights can exist without a U.S. federal registration—called “common law rights”.</a:t>
            </a:r>
          </a:p>
          <a:p>
            <a:pPr marL="234950" indent="-234950">
              <a:lnSpc>
                <a:spcPct val="110000"/>
              </a:lnSpc>
            </a:pPr>
            <a:r>
              <a:rPr lang="en-US" sz="2400" dirty="0" smtClean="0">
                <a:latin typeface="+mj-lt"/>
              </a:rPr>
              <a:t>Search process includes federal register, trade directories, various publications, state registries, and the internet.</a:t>
            </a:r>
          </a:p>
          <a:p>
            <a:pPr marL="234950" indent="-234950">
              <a:lnSpc>
                <a:spcPct val="110000"/>
              </a:lnSpc>
            </a:pPr>
            <a:r>
              <a:rPr lang="en-US" sz="2400" dirty="0" smtClean="0">
                <a:latin typeface="+mj-lt"/>
              </a:rPr>
              <a:t>Search factors – similarity of names, products, trade channels, intent, strength of mark (likelihood of confusion)</a:t>
            </a:r>
          </a:p>
          <a:p>
            <a:pPr marL="234950" indent="-234950">
              <a:lnSpc>
                <a:spcPct val="110000"/>
              </a:lnSpc>
              <a:buFont typeface="Monotype Sorts" pitchFamily="2" charset="2"/>
              <a:buNone/>
            </a:pPr>
            <a:endParaRPr lang="en-US" sz="1800" b="1" dirty="0" smtClean="0">
              <a:latin typeface="Arial" charset="0"/>
            </a:endParaRPr>
          </a:p>
        </p:txBody>
      </p:sp>
      <p:sp>
        <p:nvSpPr>
          <p:cNvPr id="9220" name="Text Box 4"/>
          <p:cNvSpPr txBox="1">
            <a:spLocks noChangeArrowheads="1"/>
          </p:cNvSpPr>
          <p:nvPr/>
        </p:nvSpPr>
        <p:spPr bwMode="auto">
          <a:xfrm>
            <a:off x="990600" y="1524000"/>
            <a:ext cx="7772400" cy="1618905"/>
          </a:xfrm>
          <a:prstGeom prst="rect">
            <a:avLst/>
          </a:prstGeom>
          <a:noFill/>
          <a:ln w="9525">
            <a:noFill/>
            <a:miter lim="800000"/>
            <a:headEnd/>
            <a:tailEnd/>
          </a:ln>
        </p:spPr>
        <p:txBody>
          <a:bodyPr>
            <a:spAutoFit/>
          </a:bodyPr>
          <a:lstStyle/>
          <a:p>
            <a:pPr>
              <a:lnSpc>
                <a:spcPct val="110000"/>
              </a:lnSpc>
              <a:spcBef>
                <a:spcPct val="20000"/>
              </a:spcBef>
              <a:buClr>
                <a:schemeClr val="accent1"/>
              </a:buClr>
              <a:buSzPct val="90000"/>
              <a:buFont typeface="Monotype Sorts" pitchFamily="2" charset="2"/>
              <a:buNone/>
            </a:pPr>
            <a:r>
              <a:rPr kumimoji="1" lang="en-US" sz="2400" b="1" dirty="0">
                <a:latin typeface="+mj-lt"/>
              </a:rPr>
              <a:t>All proposed marks should be sent to your legal counsel for clearance early in the product development process to determine availability and to obtain rights: </a:t>
            </a:r>
          </a:p>
          <a:p>
            <a:endParaRPr lang="en-US" sz="2000" dirty="0"/>
          </a:p>
        </p:txBody>
      </p:sp>
      <p:sp>
        <p:nvSpPr>
          <p:cNvPr id="5" name="Slide Number Placeholder 4"/>
          <p:cNvSpPr>
            <a:spLocks noGrp="1"/>
          </p:cNvSpPr>
          <p:nvPr>
            <p:ph type="sldNum" sz="quarter" idx="12"/>
          </p:nvPr>
        </p:nvSpPr>
        <p:spPr/>
        <p:txBody>
          <a:bodyPr/>
          <a:lstStyle/>
          <a:p>
            <a:fld id="{69E29E33-B620-47F9-BB04-8846C2A5AFCC}" type="slidenum">
              <a:rPr kumimoji="0" lang="en-US" smtClean="0"/>
              <a:pPr/>
              <a:t>14</a:t>
            </a:fld>
            <a:endParaRPr kumimoji="0" lang="en-US"/>
          </a:p>
        </p:txBody>
      </p:sp>
      <p:pic>
        <p:nvPicPr>
          <p:cNvPr id="6" name="Picture 5" descr="logo1.jpg"/>
          <p:cNvPicPr>
            <a:picLocks noChangeAspect="1"/>
          </p:cNvPicPr>
          <p:nvPr/>
        </p:nvPicPr>
        <p:blipFill>
          <a:blip r:embed="rId2" cstate="print"/>
          <a:stretch>
            <a:fillRect/>
          </a:stretch>
        </p:blipFill>
        <p:spPr>
          <a:xfrm>
            <a:off x="152400" y="76200"/>
            <a:ext cx="1069848" cy="932688"/>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2"/>
          <p:cNvSpPr txBox="1">
            <a:spLocks noChangeArrowheads="1"/>
          </p:cNvSpPr>
          <p:nvPr/>
        </p:nvSpPr>
        <p:spPr bwMode="ltGray">
          <a:xfrm>
            <a:off x="1066800" y="533400"/>
            <a:ext cx="7696200" cy="584200"/>
          </a:xfrm>
          <a:prstGeom prst="rect">
            <a:avLst/>
          </a:prstGeom>
          <a:noFill/>
          <a:ln w="12700" cap="sq">
            <a:noFill/>
            <a:miter lim="800000"/>
            <a:headEnd type="none" w="sm" len="sm"/>
            <a:tailEnd type="none" w="sm" len="sm"/>
          </a:ln>
        </p:spPr>
        <p:txBody>
          <a:bodyPr>
            <a:spAutoFit/>
          </a:bodyPr>
          <a:lstStyle/>
          <a:p>
            <a:pPr eaLnBrk="1" hangingPunct="1"/>
            <a:r>
              <a:rPr lang="en-US" sz="3200" dirty="0">
                <a:latin typeface="+mj-lt"/>
              </a:rPr>
              <a:t>Searching Trademarks for Availability</a:t>
            </a:r>
          </a:p>
        </p:txBody>
      </p:sp>
      <p:sp>
        <p:nvSpPr>
          <p:cNvPr id="10243" name="Text Box 3"/>
          <p:cNvSpPr txBox="1">
            <a:spLocks noChangeArrowheads="1"/>
          </p:cNvSpPr>
          <p:nvPr/>
        </p:nvSpPr>
        <p:spPr bwMode="ltGray">
          <a:xfrm>
            <a:off x="1143000" y="1752600"/>
            <a:ext cx="7620000" cy="4524375"/>
          </a:xfrm>
          <a:prstGeom prst="rect">
            <a:avLst/>
          </a:prstGeom>
          <a:noFill/>
          <a:ln w="12700" cap="sq">
            <a:noFill/>
            <a:miter lim="800000"/>
            <a:headEnd type="none" w="sm" len="sm"/>
            <a:tailEnd type="none" w="sm" len="sm"/>
          </a:ln>
        </p:spPr>
        <p:txBody>
          <a:bodyPr>
            <a:spAutoFit/>
          </a:bodyPr>
          <a:lstStyle/>
          <a:p>
            <a:pPr>
              <a:tabLst>
                <a:tab pos="233363" algn="l"/>
              </a:tabLst>
            </a:pPr>
            <a:r>
              <a:rPr kumimoji="1" lang="en-US" sz="2400" dirty="0">
                <a:latin typeface="+mj-lt"/>
              </a:rPr>
              <a:t>Need to Provide as much history and information as possible:</a:t>
            </a:r>
          </a:p>
          <a:p>
            <a:pPr algn="ctr">
              <a:tabLst>
                <a:tab pos="233363" algn="l"/>
              </a:tabLst>
            </a:pPr>
            <a:r>
              <a:rPr kumimoji="1" lang="en-US" sz="2400" dirty="0">
                <a:latin typeface="+mj-lt"/>
              </a:rPr>
              <a:t>“GARBAGE IN --- GARBAGE OUT”</a:t>
            </a:r>
          </a:p>
          <a:p>
            <a:pPr>
              <a:buClr>
                <a:schemeClr val="accent1"/>
              </a:buClr>
              <a:buFont typeface="Wingdings" pitchFamily="2" charset="2"/>
              <a:buChar char="ü"/>
              <a:tabLst>
                <a:tab pos="233363" algn="l"/>
              </a:tabLst>
            </a:pPr>
            <a:endParaRPr kumimoji="1" lang="en-US" sz="2400" dirty="0">
              <a:latin typeface="+mj-lt"/>
            </a:endParaRPr>
          </a:p>
          <a:p>
            <a:pPr>
              <a:buFont typeface="Arial" pitchFamily="34" charset="0"/>
              <a:buChar char="•"/>
              <a:tabLst>
                <a:tab pos="233363" algn="l"/>
              </a:tabLst>
            </a:pPr>
            <a:r>
              <a:rPr kumimoji="1" lang="en-US" sz="2400" dirty="0">
                <a:latin typeface="+mj-lt"/>
              </a:rPr>
              <a:t>KNOCK-OUT SEARCH</a:t>
            </a:r>
          </a:p>
          <a:p>
            <a:pPr>
              <a:buFont typeface="Arial" pitchFamily="34" charset="0"/>
              <a:buChar char="•"/>
              <a:tabLst>
                <a:tab pos="233363" algn="l"/>
              </a:tabLst>
            </a:pPr>
            <a:endParaRPr kumimoji="1" lang="en-US" sz="2400" dirty="0">
              <a:latin typeface="+mj-lt"/>
            </a:endParaRPr>
          </a:p>
          <a:p>
            <a:pPr>
              <a:buFont typeface="Arial" pitchFamily="34" charset="0"/>
              <a:buChar char="•"/>
              <a:tabLst>
                <a:tab pos="233363" algn="l"/>
              </a:tabLst>
            </a:pPr>
            <a:r>
              <a:rPr kumimoji="1" lang="en-US" sz="2400" dirty="0">
                <a:latin typeface="+mj-lt"/>
              </a:rPr>
              <a:t>FULL SEARCH</a:t>
            </a:r>
          </a:p>
          <a:p>
            <a:pPr>
              <a:buClr>
                <a:schemeClr val="accent1"/>
              </a:buClr>
              <a:buFont typeface="Wingdings" pitchFamily="2" charset="2"/>
              <a:buChar char="ü"/>
              <a:tabLst>
                <a:tab pos="233363" algn="l"/>
              </a:tabLst>
            </a:pPr>
            <a:endParaRPr kumimoji="1" lang="en-US" sz="2400" dirty="0">
              <a:latin typeface="+mj-lt"/>
            </a:endParaRPr>
          </a:p>
          <a:p>
            <a:pPr>
              <a:buClr>
                <a:schemeClr val="accent1"/>
              </a:buClr>
              <a:buFont typeface="Wingdings" pitchFamily="2" charset="2"/>
              <a:buNone/>
              <a:tabLst>
                <a:tab pos="233363" algn="l"/>
              </a:tabLst>
            </a:pPr>
            <a:r>
              <a:rPr kumimoji="1" lang="en-US" sz="2400" dirty="0">
                <a:latin typeface="+mj-lt"/>
              </a:rPr>
              <a:t>International clearance should be considered during the initial evaluation of the search/clearance process for use by a multinational business.</a:t>
            </a:r>
          </a:p>
          <a:p>
            <a:pPr>
              <a:buClr>
                <a:schemeClr val="accent1"/>
              </a:buClr>
              <a:buFont typeface="Wingdings" pitchFamily="2" charset="2"/>
              <a:buNone/>
              <a:tabLst>
                <a:tab pos="233363" algn="l"/>
              </a:tabLst>
            </a:pPr>
            <a:endParaRPr kumimoji="1" lang="en-US" sz="2400" dirty="0"/>
          </a:p>
        </p:txBody>
      </p:sp>
      <p:sp>
        <p:nvSpPr>
          <p:cNvPr id="4" name="Slide Number Placeholder 3"/>
          <p:cNvSpPr>
            <a:spLocks noGrp="1"/>
          </p:cNvSpPr>
          <p:nvPr>
            <p:ph type="sldNum" sz="quarter" idx="12"/>
          </p:nvPr>
        </p:nvSpPr>
        <p:spPr/>
        <p:txBody>
          <a:bodyPr/>
          <a:lstStyle/>
          <a:p>
            <a:fld id="{69E29E33-B620-47F9-BB04-8846C2A5AFCC}" type="slidenum">
              <a:rPr kumimoji="0" lang="en-US" smtClean="0"/>
              <a:pPr/>
              <a:t>15</a:t>
            </a:fld>
            <a:endParaRPr kumimoji="0" lang="en-US"/>
          </a:p>
        </p:txBody>
      </p:sp>
      <p:pic>
        <p:nvPicPr>
          <p:cNvPr id="5" name="Picture 4" descr="logo1.jpg"/>
          <p:cNvPicPr>
            <a:picLocks noChangeAspect="1"/>
          </p:cNvPicPr>
          <p:nvPr/>
        </p:nvPicPr>
        <p:blipFill>
          <a:blip r:embed="rId2" cstate="print"/>
          <a:stretch>
            <a:fillRect/>
          </a:stretch>
        </p:blipFill>
        <p:spPr>
          <a:xfrm>
            <a:off x="152400" y="76200"/>
            <a:ext cx="1069848" cy="932688"/>
          </a:xfrm>
          <a:prstGeom prst="rect">
            <a:avLst/>
          </a:prstGeom>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90600" y="687388"/>
            <a:ext cx="7772400" cy="912812"/>
          </a:xfrm>
        </p:spPr>
        <p:txBody>
          <a:bodyPr>
            <a:normAutofit fontScale="90000"/>
          </a:bodyPr>
          <a:lstStyle/>
          <a:p>
            <a:r>
              <a:rPr lang="en-US" sz="3200" b="1" dirty="0" smtClean="0"/>
              <a:t/>
            </a:r>
            <a:br>
              <a:rPr lang="en-US" sz="3200" b="1" dirty="0" smtClean="0"/>
            </a:br>
            <a:r>
              <a:rPr lang="en-US" sz="3200" b="1" dirty="0" smtClean="0"/>
              <a:t> </a:t>
            </a:r>
            <a:r>
              <a:rPr lang="en-US" sz="3200" dirty="0" smtClean="0"/>
              <a:t>What Needs to be Searched?</a:t>
            </a:r>
            <a:r>
              <a:rPr lang="en-US" sz="3200" b="1" dirty="0" smtClean="0"/>
              <a:t> </a:t>
            </a:r>
            <a:br>
              <a:rPr lang="en-US" sz="3200" b="1" dirty="0" smtClean="0"/>
            </a:br>
            <a:endParaRPr lang="en-US" sz="3200" b="1" dirty="0" smtClean="0"/>
          </a:p>
        </p:txBody>
      </p:sp>
      <p:sp>
        <p:nvSpPr>
          <p:cNvPr id="12291" name="Rectangle 3"/>
          <p:cNvSpPr>
            <a:spLocks noGrp="1" noChangeArrowheads="1"/>
          </p:cNvSpPr>
          <p:nvPr>
            <p:ph idx="1"/>
          </p:nvPr>
        </p:nvSpPr>
        <p:spPr>
          <a:xfrm>
            <a:off x="990600" y="1600200"/>
            <a:ext cx="7848600" cy="2895600"/>
          </a:xfrm>
        </p:spPr>
        <p:txBody>
          <a:bodyPr>
            <a:normAutofit fontScale="85000" lnSpcReduction="20000"/>
          </a:bodyPr>
          <a:lstStyle/>
          <a:p>
            <a:pPr indent="-227013">
              <a:lnSpc>
                <a:spcPct val="90000"/>
              </a:lnSpc>
              <a:buFontTx/>
              <a:buNone/>
            </a:pPr>
            <a:endParaRPr lang="en-US" sz="2400" b="1" i="1" dirty="0" smtClean="0">
              <a:solidFill>
                <a:srgbClr val="000000"/>
              </a:solidFill>
              <a:latin typeface="Arial" charset="0"/>
            </a:endParaRPr>
          </a:p>
          <a:p>
            <a:pPr indent="-227013">
              <a:lnSpc>
                <a:spcPct val="90000"/>
              </a:lnSpc>
              <a:buSzTx/>
            </a:pPr>
            <a:r>
              <a:rPr lang="en-US" sz="2400" dirty="0" smtClean="0">
                <a:latin typeface="+mj-lt"/>
              </a:rPr>
              <a:t>Any new trademarks, brands, sub-brands, designs, slogans – include Domain names</a:t>
            </a:r>
          </a:p>
          <a:p>
            <a:pPr indent="-227013">
              <a:lnSpc>
                <a:spcPct val="90000"/>
              </a:lnSpc>
            </a:pPr>
            <a:endParaRPr lang="en-US" sz="2400" dirty="0" smtClean="0">
              <a:latin typeface="+mj-lt"/>
            </a:endParaRPr>
          </a:p>
          <a:p>
            <a:pPr indent="-227013">
              <a:lnSpc>
                <a:spcPct val="90000"/>
              </a:lnSpc>
            </a:pPr>
            <a:r>
              <a:rPr lang="en-US" sz="2400" dirty="0" smtClean="0">
                <a:latin typeface="+mj-lt"/>
              </a:rPr>
              <a:t>Style descriptors and color names (unless they are generic -- e.g. “Red” vs. “Flame-</a:t>
            </a:r>
            <a:r>
              <a:rPr lang="en-US" sz="2400" dirty="0" err="1" smtClean="0">
                <a:latin typeface="+mj-lt"/>
              </a:rPr>
              <a:t>Glo</a:t>
            </a:r>
            <a:r>
              <a:rPr lang="en-US" sz="2400" dirty="0" smtClean="0">
                <a:latin typeface="+mj-lt"/>
              </a:rPr>
              <a:t> Red”).</a:t>
            </a:r>
          </a:p>
          <a:p>
            <a:pPr indent="-227013">
              <a:lnSpc>
                <a:spcPct val="90000"/>
              </a:lnSpc>
            </a:pPr>
            <a:endParaRPr lang="en-US" sz="2400" dirty="0" smtClean="0">
              <a:latin typeface="+mj-lt"/>
            </a:endParaRPr>
          </a:p>
          <a:p>
            <a:pPr indent="-227013">
              <a:lnSpc>
                <a:spcPct val="90000"/>
              </a:lnSpc>
            </a:pPr>
            <a:r>
              <a:rPr lang="en-US" sz="2400" dirty="0" smtClean="0">
                <a:latin typeface="+mj-lt"/>
              </a:rPr>
              <a:t>Variations of existing trade marks or designs.</a:t>
            </a:r>
          </a:p>
          <a:p>
            <a:pPr indent="-227013">
              <a:lnSpc>
                <a:spcPct val="90000"/>
              </a:lnSpc>
            </a:pPr>
            <a:endParaRPr lang="en-US" sz="2400" dirty="0" smtClean="0">
              <a:latin typeface="+mj-lt"/>
            </a:endParaRPr>
          </a:p>
          <a:p>
            <a:pPr indent="-227013">
              <a:lnSpc>
                <a:spcPct val="90000"/>
              </a:lnSpc>
            </a:pPr>
            <a:r>
              <a:rPr lang="en-US" sz="2400" dirty="0" smtClean="0">
                <a:latin typeface="+mj-lt"/>
              </a:rPr>
              <a:t>Uses of existing trade marks on new products, i.e. brand extensions.</a:t>
            </a:r>
          </a:p>
          <a:p>
            <a:pPr indent="-227013">
              <a:lnSpc>
                <a:spcPct val="90000"/>
              </a:lnSpc>
              <a:buFontTx/>
              <a:buNone/>
            </a:pPr>
            <a:endParaRPr lang="en-US" sz="2400" dirty="0" smtClean="0">
              <a:latin typeface="Arial" charset="0"/>
            </a:endParaRPr>
          </a:p>
        </p:txBody>
      </p:sp>
      <p:sp>
        <p:nvSpPr>
          <p:cNvPr id="4" name="Slide Number Placeholder 3"/>
          <p:cNvSpPr>
            <a:spLocks noGrp="1"/>
          </p:cNvSpPr>
          <p:nvPr>
            <p:ph type="sldNum" sz="quarter" idx="12"/>
          </p:nvPr>
        </p:nvSpPr>
        <p:spPr/>
        <p:txBody>
          <a:bodyPr/>
          <a:lstStyle/>
          <a:p>
            <a:fld id="{69E29E33-B620-47F9-BB04-8846C2A5AFCC}" type="slidenum">
              <a:rPr kumimoji="0" lang="en-US" smtClean="0"/>
              <a:pPr/>
              <a:t>16</a:t>
            </a:fld>
            <a:endParaRPr kumimoji="0" lang="en-US"/>
          </a:p>
        </p:txBody>
      </p:sp>
      <p:pic>
        <p:nvPicPr>
          <p:cNvPr id="5" name="Picture 4" descr="logo1.jpg"/>
          <p:cNvPicPr>
            <a:picLocks noChangeAspect="1"/>
          </p:cNvPicPr>
          <p:nvPr/>
        </p:nvPicPr>
        <p:blipFill>
          <a:blip r:embed="rId2" cstate="print"/>
          <a:stretch>
            <a:fillRect/>
          </a:stretch>
        </p:blipFill>
        <p:spPr>
          <a:xfrm>
            <a:off x="152400" y="76200"/>
            <a:ext cx="1069848" cy="932688"/>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381000" y="1020762"/>
            <a:ext cx="8229600" cy="579438"/>
          </a:xfrm>
          <a:prstGeom prst="rect">
            <a:avLst/>
          </a:prstGeom>
          <a:noFill/>
          <a:ln w="9525">
            <a:noFill/>
            <a:miter lim="800000"/>
            <a:headEnd/>
            <a:tailEnd/>
          </a:ln>
        </p:spPr>
        <p:txBody>
          <a:bodyPr>
            <a:spAutoFit/>
          </a:bodyPr>
          <a:lstStyle/>
          <a:p>
            <a:pPr eaLnBrk="1" hangingPunct="1"/>
            <a:r>
              <a:rPr lang="en-US" sz="3200" dirty="0">
                <a:latin typeface="+mj-lt"/>
              </a:rPr>
              <a:t>If a trademark clears, are you “home free”?</a:t>
            </a:r>
          </a:p>
        </p:txBody>
      </p:sp>
      <p:sp>
        <p:nvSpPr>
          <p:cNvPr id="11267" name="Text Box 3"/>
          <p:cNvSpPr txBox="1">
            <a:spLocks noChangeArrowheads="1"/>
          </p:cNvSpPr>
          <p:nvPr/>
        </p:nvSpPr>
        <p:spPr bwMode="auto">
          <a:xfrm>
            <a:off x="1828800" y="1905000"/>
            <a:ext cx="5181600" cy="579438"/>
          </a:xfrm>
          <a:prstGeom prst="rect">
            <a:avLst/>
          </a:prstGeom>
          <a:noFill/>
          <a:ln w="9525">
            <a:noFill/>
            <a:miter lim="800000"/>
            <a:headEnd/>
            <a:tailEnd/>
          </a:ln>
        </p:spPr>
        <p:txBody>
          <a:bodyPr>
            <a:spAutoFit/>
          </a:bodyPr>
          <a:lstStyle/>
          <a:p>
            <a:pPr eaLnBrk="1" hangingPunct="1"/>
            <a:r>
              <a:rPr lang="en-US" sz="3200">
                <a:latin typeface="Times New Roman" pitchFamily="18" charset="0"/>
              </a:rPr>
              <a:t>	</a:t>
            </a:r>
            <a:endParaRPr lang="en-US" sz="2800" b="1">
              <a:latin typeface="Times New Roman" pitchFamily="18" charset="0"/>
            </a:endParaRPr>
          </a:p>
        </p:txBody>
      </p:sp>
      <p:sp>
        <p:nvSpPr>
          <p:cNvPr id="11268" name="Text Box 5"/>
          <p:cNvSpPr txBox="1">
            <a:spLocks noChangeArrowheads="1"/>
          </p:cNvSpPr>
          <p:nvPr/>
        </p:nvSpPr>
        <p:spPr bwMode="ltGray">
          <a:xfrm>
            <a:off x="914400" y="1524000"/>
            <a:ext cx="7620000" cy="3785652"/>
          </a:xfrm>
          <a:prstGeom prst="rect">
            <a:avLst/>
          </a:prstGeom>
          <a:noFill/>
          <a:ln w="12700" cap="sq">
            <a:noFill/>
            <a:miter lim="800000"/>
            <a:headEnd type="none" w="sm" len="sm"/>
            <a:tailEnd type="none" w="sm" len="sm"/>
          </a:ln>
        </p:spPr>
        <p:txBody>
          <a:bodyPr wrap="square">
            <a:spAutoFit/>
          </a:bodyPr>
          <a:lstStyle/>
          <a:p>
            <a:pPr marL="914400" indent="-512763" algn="l" defTabSz="569913">
              <a:buFont typeface="Arial" pitchFamily="34" charset="0"/>
              <a:buChar char="•"/>
              <a:tabLst>
                <a:tab pos="914400" algn="l"/>
              </a:tabLst>
            </a:pPr>
            <a:r>
              <a:rPr kumimoji="1" lang="en-US" sz="2400" dirty="0" smtClean="0">
                <a:latin typeface="+mj-lt"/>
              </a:rPr>
              <a:t>The </a:t>
            </a:r>
            <a:r>
              <a:rPr kumimoji="1" lang="en-US" sz="2400" dirty="0">
                <a:latin typeface="+mj-lt"/>
              </a:rPr>
              <a:t>more fanciful the name, the better are the chances of success.</a:t>
            </a:r>
          </a:p>
          <a:p>
            <a:pPr marL="914400" indent="-512763" algn="l" defTabSz="569913">
              <a:buFont typeface="Arial" pitchFamily="34" charset="0"/>
              <a:buChar char="•"/>
              <a:tabLst>
                <a:tab pos="914400" algn="l"/>
              </a:tabLst>
            </a:pPr>
            <a:endParaRPr kumimoji="1" lang="en-US" sz="2400" dirty="0">
              <a:latin typeface="+mj-lt"/>
            </a:endParaRPr>
          </a:p>
          <a:p>
            <a:pPr marL="914400" indent="-512763" algn="l" defTabSz="569913">
              <a:buFont typeface="Arial" pitchFamily="34" charset="0"/>
              <a:buChar char="•"/>
              <a:tabLst>
                <a:tab pos="914400" algn="l"/>
              </a:tabLst>
            </a:pPr>
            <a:r>
              <a:rPr kumimoji="1" lang="en-US" sz="2400" dirty="0">
                <a:latin typeface="+mj-lt"/>
              </a:rPr>
              <a:t>Low risk does not mean no risk.</a:t>
            </a:r>
          </a:p>
          <a:p>
            <a:pPr marL="914400" indent="-512763" algn="l" defTabSz="569913">
              <a:buFont typeface="Arial" pitchFamily="34" charset="0"/>
              <a:buChar char="•"/>
              <a:tabLst>
                <a:tab pos="914400" algn="l"/>
              </a:tabLst>
            </a:pPr>
            <a:endParaRPr kumimoji="1" lang="en-US" sz="2400" b="1" dirty="0">
              <a:latin typeface="+mj-lt"/>
            </a:endParaRPr>
          </a:p>
          <a:p>
            <a:pPr marL="914400" indent="-512763" algn="l" defTabSz="569913">
              <a:buFont typeface="Arial" pitchFamily="34" charset="0"/>
              <a:buChar char="•"/>
              <a:tabLst>
                <a:tab pos="914400" algn="l"/>
              </a:tabLst>
            </a:pPr>
            <a:r>
              <a:rPr kumimoji="1" lang="en-US" sz="2400" dirty="0">
                <a:latin typeface="+mj-lt"/>
              </a:rPr>
              <a:t>Risks which may be acceptable at the outset, but may become unacceptable over a fairly short period of time.</a:t>
            </a:r>
            <a:r>
              <a:rPr lang="en-US" sz="2400" dirty="0">
                <a:latin typeface="+mj-lt"/>
              </a:rPr>
              <a:t> </a:t>
            </a:r>
            <a:r>
              <a:rPr lang="en-US" sz="2400" dirty="0">
                <a:latin typeface="+mj-lt"/>
                <a:cs typeface="Times New Roman" pitchFamily="18" charset="0"/>
              </a:rPr>
              <a:t>	</a:t>
            </a:r>
            <a:r>
              <a:rPr lang="en-US" sz="2400" b="1" dirty="0">
                <a:cs typeface="Times New Roman" pitchFamily="18" charset="0"/>
              </a:rPr>
              <a:t> </a:t>
            </a:r>
            <a:endParaRPr lang="en-US" sz="2400" b="1" dirty="0" smtClean="0">
              <a:cs typeface="Times New Roman" pitchFamily="18" charset="0"/>
            </a:endParaRPr>
          </a:p>
          <a:p>
            <a:pPr marL="914400" indent="-512763" algn="l" defTabSz="569913">
              <a:buFont typeface="Arial" pitchFamily="34" charset="0"/>
              <a:buChar char="•"/>
              <a:tabLst>
                <a:tab pos="914400" algn="l"/>
              </a:tabLst>
            </a:pPr>
            <a:endParaRPr kumimoji="1" lang="en-US" dirty="0" smtClean="0">
              <a:latin typeface="+mj-lt"/>
            </a:endParaRPr>
          </a:p>
          <a:p>
            <a:pPr marL="914400" indent="-512763" algn="l" defTabSz="569913">
              <a:buFont typeface="Arial" pitchFamily="34" charset="0"/>
              <a:buChar char="•"/>
              <a:tabLst>
                <a:tab pos="914400" algn="l"/>
              </a:tabLst>
            </a:pPr>
            <a:r>
              <a:rPr kumimoji="1" lang="en-US" dirty="0" smtClean="0">
                <a:latin typeface="+mj-lt"/>
              </a:rPr>
              <a:t>Third parties – prior rights of use/registration</a:t>
            </a:r>
            <a:endParaRPr kumimoji="1" lang="en-US" dirty="0">
              <a:latin typeface="+mj-lt"/>
            </a:endParaRPr>
          </a:p>
        </p:txBody>
      </p:sp>
      <p:sp>
        <p:nvSpPr>
          <p:cNvPr id="51206" name="Text Box 6"/>
          <p:cNvSpPr txBox="1">
            <a:spLocks noChangeArrowheads="1"/>
          </p:cNvSpPr>
          <p:nvPr/>
        </p:nvSpPr>
        <p:spPr bwMode="ltGray">
          <a:xfrm>
            <a:off x="990600" y="4953000"/>
            <a:ext cx="7239000" cy="884238"/>
          </a:xfrm>
          <a:prstGeom prst="rect">
            <a:avLst/>
          </a:prstGeom>
          <a:noFill/>
          <a:ln w="12700" cap="sq">
            <a:noFill/>
            <a:miter lim="800000"/>
            <a:headEnd type="none" w="sm" len="sm"/>
            <a:tailEnd type="none" w="sm" len="sm"/>
          </a:ln>
        </p:spPr>
        <p:txBody>
          <a:bodyPr>
            <a:spAutoFit/>
          </a:bodyPr>
          <a:lstStyle/>
          <a:p>
            <a:pPr marL="457200" lvl="4" eaLnBrk="1" hangingPunct="1">
              <a:buClr>
                <a:schemeClr val="hlink"/>
              </a:buClr>
            </a:pPr>
            <a:endParaRPr lang="en-US" sz="2800" b="1">
              <a:latin typeface="Times New Roman" pitchFamily="18" charset="0"/>
            </a:endParaRPr>
          </a:p>
          <a:p>
            <a:pPr eaLnBrk="1" hangingPunct="1"/>
            <a:endParaRPr lang="en-US" sz="2400">
              <a:latin typeface="Tahoma" pitchFamily="34" charset="0"/>
            </a:endParaRPr>
          </a:p>
        </p:txBody>
      </p:sp>
      <p:sp>
        <p:nvSpPr>
          <p:cNvPr id="6" name="Slide Number Placeholder 5"/>
          <p:cNvSpPr>
            <a:spLocks noGrp="1"/>
          </p:cNvSpPr>
          <p:nvPr>
            <p:ph type="sldNum" sz="quarter" idx="12"/>
          </p:nvPr>
        </p:nvSpPr>
        <p:spPr/>
        <p:txBody>
          <a:bodyPr/>
          <a:lstStyle/>
          <a:p>
            <a:fld id="{69E29E33-B620-47F9-BB04-8846C2A5AFCC}" type="slidenum">
              <a:rPr kumimoji="0" lang="en-US" smtClean="0"/>
              <a:pPr/>
              <a:t>17</a:t>
            </a:fld>
            <a:endParaRPr kumimoji="0" lang="en-US"/>
          </a:p>
        </p:txBody>
      </p:sp>
      <p:pic>
        <p:nvPicPr>
          <p:cNvPr id="7" name="Picture 6" descr="logo1.jpg"/>
          <p:cNvPicPr>
            <a:picLocks noChangeAspect="1"/>
          </p:cNvPicPr>
          <p:nvPr/>
        </p:nvPicPr>
        <p:blipFill>
          <a:blip r:embed="rId2" cstate="print"/>
          <a:stretch>
            <a:fillRect/>
          </a:stretch>
        </p:blipFill>
        <p:spPr>
          <a:xfrm>
            <a:off x="152400" y="76200"/>
            <a:ext cx="1069848" cy="932688"/>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51206"/>
                                        </p:tgtEl>
                                        <p:attrNameLst>
                                          <p:attrName>style.visibility</p:attrName>
                                        </p:attrNameLst>
                                      </p:cBhvr>
                                      <p:to>
                                        <p:strVal val="visible"/>
                                      </p:to>
                                    </p:set>
                                    <p:anim calcmode="lin" valueType="num">
                                      <p:cBhvr additive="base">
                                        <p:cTn id="7" dur="500" fill="hold"/>
                                        <p:tgtEl>
                                          <p:spTgt spid="51206"/>
                                        </p:tgtEl>
                                        <p:attrNameLst>
                                          <p:attrName>ppt_x</p:attrName>
                                        </p:attrNameLst>
                                      </p:cBhvr>
                                      <p:tavLst>
                                        <p:tav tm="0">
                                          <p:val>
                                            <p:strVal val="0-#ppt_w/2"/>
                                          </p:val>
                                        </p:tav>
                                        <p:tav tm="100000">
                                          <p:val>
                                            <p:strVal val="#ppt_x"/>
                                          </p:val>
                                        </p:tav>
                                      </p:tavLst>
                                    </p:anim>
                                    <p:anim calcmode="lin" valueType="num">
                                      <p:cBhvr additive="base">
                                        <p:cTn id="8" dur="500" fill="hold"/>
                                        <p:tgtEl>
                                          <p:spTgt spid="5120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6" grpId="0"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3" name="Rectangle 3"/>
          <p:cNvSpPr>
            <a:spLocks noGrp="1" noChangeArrowheads="1"/>
          </p:cNvSpPr>
          <p:nvPr>
            <p:ph idx="1"/>
          </p:nvPr>
        </p:nvSpPr>
        <p:spPr>
          <a:xfrm>
            <a:off x="1143000" y="1143000"/>
            <a:ext cx="8001000" cy="838200"/>
          </a:xfrm>
        </p:spPr>
        <p:txBody>
          <a:bodyPr>
            <a:normAutofit fontScale="92500"/>
          </a:bodyPr>
          <a:lstStyle/>
          <a:p>
            <a:pPr>
              <a:buFontTx/>
              <a:buNone/>
            </a:pPr>
            <a:r>
              <a:rPr lang="en-US" sz="4400" dirty="0" smtClean="0"/>
              <a:t>Test – Would you be confused……..</a:t>
            </a:r>
          </a:p>
        </p:txBody>
      </p:sp>
      <p:pic>
        <p:nvPicPr>
          <p:cNvPr id="4" name="Picture 3" descr="logo1.jpg"/>
          <p:cNvPicPr>
            <a:picLocks noChangeAspect="1"/>
          </p:cNvPicPr>
          <p:nvPr/>
        </p:nvPicPr>
        <p:blipFill>
          <a:blip r:embed="rId2" cstate="print"/>
          <a:stretch>
            <a:fillRect/>
          </a:stretch>
        </p:blipFill>
        <p:spPr>
          <a:xfrm>
            <a:off x="152400" y="76200"/>
            <a:ext cx="1069848" cy="932688"/>
          </a:xfrm>
          <a:prstGeom prst="rect">
            <a:avLst/>
          </a:prstGeom>
        </p:spPr>
      </p:pic>
      <p:sp>
        <p:nvSpPr>
          <p:cNvPr id="5" name="Slide Number Placeholder 4"/>
          <p:cNvSpPr>
            <a:spLocks noGrp="1"/>
          </p:cNvSpPr>
          <p:nvPr>
            <p:ph type="sldNum" sz="quarter" idx="12"/>
          </p:nvPr>
        </p:nvSpPr>
        <p:spPr/>
        <p:txBody>
          <a:bodyPr/>
          <a:lstStyle/>
          <a:p>
            <a:fld id="{69E29E33-B620-47F9-BB04-8846C2A5AFCC}" type="slidenum">
              <a:rPr kumimoji="0" lang="en-US" smtClean="0"/>
              <a:pPr/>
              <a:t>18</a:t>
            </a:fld>
            <a:endParaRPr kumimoji="0" lang="en-US"/>
          </a:p>
        </p:txBody>
      </p:sp>
      <p:sp>
        <p:nvSpPr>
          <p:cNvPr id="6" name="TextBox 5"/>
          <p:cNvSpPr txBox="1"/>
          <p:nvPr/>
        </p:nvSpPr>
        <p:spPr>
          <a:xfrm>
            <a:off x="457200" y="2209800"/>
            <a:ext cx="8229600" cy="2308324"/>
          </a:xfrm>
          <a:prstGeom prst="rect">
            <a:avLst/>
          </a:prstGeom>
          <a:noFill/>
        </p:spPr>
        <p:txBody>
          <a:bodyPr wrap="square" rtlCol="0">
            <a:spAutoFit/>
          </a:bodyPr>
          <a:lstStyle/>
          <a:p>
            <a:pPr algn="l"/>
            <a:r>
              <a:rPr lang="en-US" b="1" dirty="0" smtClean="0">
                <a:latin typeface="+mj-lt"/>
              </a:rPr>
              <a:t>COLON CLEANSE MOVE IT</a:t>
            </a:r>
            <a:r>
              <a:rPr lang="en-US" dirty="0" smtClean="0">
                <a:latin typeface="+mj-lt"/>
              </a:rPr>
              <a:t> for "dietary food supplements" [COLON CLEANSE disclaimed],</a:t>
            </a:r>
          </a:p>
          <a:p>
            <a:pPr algn="l"/>
            <a:r>
              <a:rPr lang="en-US" dirty="0" smtClean="0">
                <a:latin typeface="+mj-lt"/>
              </a:rPr>
              <a:t> </a:t>
            </a:r>
          </a:p>
          <a:p>
            <a:pPr algn="l"/>
            <a:r>
              <a:rPr lang="en-US" dirty="0" smtClean="0">
                <a:latin typeface="+mj-lt"/>
              </a:rPr>
              <a:t> </a:t>
            </a:r>
          </a:p>
          <a:p>
            <a:pPr algn="l"/>
            <a:r>
              <a:rPr lang="en-US" b="1" dirty="0" smtClean="0">
                <a:latin typeface="+mj-lt"/>
              </a:rPr>
              <a:t>COLON CLEANSE</a:t>
            </a:r>
            <a:r>
              <a:rPr lang="en-US" dirty="0" smtClean="0">
                <a:latin typeface="+mj-lt"/>
              </a:rPr>
              <a:t> for "bulk forming fiber laxative."</a:t>
            </a:r>
          </a:p>
          <a:p>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3" name="Rectangle 3"/>
          <p:cNvSpPr>
            <a:spLocks noGrp="1" noChangeArrowheads="1"/>
          </p:cNvSpPr>
          <p:nvPr>
            <p:ph idx="1"/>
          </p:nvPr>
        </p:nvSpPr>
        <p:spPr>
          <a:xfrm>
            <a:off x="1219200" y="838200"/>
            <a:ext cx="7696200" cy="838200"/>
          </a:xfrm>
        </p:spPr>
        <p:txBody>
          <a:bodyPr>
            <a:normAutofit fontScale="62500" lnSpcReduction="20000"/>
          </a:bodyPr>
          <a:lstStyle/>
          <a:p>
            <a:pPr>
              <a:buNone/>
            </a:pPr>
            <a:r>
              <a:rPr lang="en-US" sz="4400" b="1" dirty="0" smtClean="0"/>
              <a:t>The Board concluded that confusion is likely, and it sustained the opposition.</a:t>
            </a:r>
            <a:endParaRPr lang="en-US" sz="4400" dirty="0"/>
          </a:p>
        </p:txBody>
      </p:sp>
      <p:pic>
        <p:nvPicPr>
          <p:cNvPr id="4" name="Picture 3" descr="logo1.jpg"/>
          <p:cNvPicPr>
            <a:picLocks noChangeAspect="1"/>
          </p:cNvPicPr>
          <p:nvPr/>
        </p:nvPicPr>
        <p:blipFill>
          <a:blip r:embed="rId2" cstate="print"/>
          <a:stretch>
            <a:fillRect/>
          </a:stretch>
        </p:blipFill>
        <p:spPr>
          <a:xfrm>
            <a:off x="152400" y="76200"/>
            <a:ext cx="1069848" cy="932688"/>
          </a:xfrm>
          <a:prstGeom prst="rect">
            <a:avLst/>
          </a:prstGeom>
        </p:spPr>
      </p:pic>
      <p:sp>
        <p:nvSpPr>
          <p:cNvPr id="5" name="Slide Number Placeholder 4"/>
          <p:cNvSpPr>
            <a:spLocks noGrp="1"/>
          </p:cNvSpPr>
          <p:nvPr>
            <p:ph type="sldNum" sz="quarter" idx="12"/>
          </p:nvPr>
        </p:nvSpPr>
        <p:spPr/>
        <p:txBody>
          <a:bodyPr/>
          <a:lstStyle/>
          <a:p>
            <a:fld id="{69E29E33-B620-47F9-BB04-8846C2A5AFCC}" type="slidenum">
              <a:rPr kumimoji="0" lang="en-US" smtClean="0"/>
              <a:pPr/>
              <a:t>19</a:t>
            </a:fld>
            <a:endParaRPr kumimoji="0" lang="en-US"/>
          </a:p>
        </p:txBody>
      </p:sp>
      <p:sp>
        <p:nvSpPr>
          <p:cNvPr id="6" name="TextBox 5"/>
          <p:cNvSpPr txBox="1"/>
          <p:nvPr/>
        </p:nvSpPr>
        <p:spPr>
          <a:xfrm>
            <a:off x="457200" y="1676400"/>
            <a:ext cx="8229600" cy="5016758"/>
          </a:xfrm>
          <a:prstGeom prst="rect">
            <a:avLst/>
          </a:prstGeom>
          <a:noFill/>
        </p:spPr>
        <p:txBody>
          <a:bodyPr wrap="square" rtlCol="0">
            <a:spAutoFit/>
          </a:bodyPr>
          <a:lstStyle/>
          <a:p>
            <a:pPr algn="l"/>
            <a:r>
              <a:rPr lang="en-US" sz="2000" dirty="0" smtClean="0">
                <a:latin typeface="+mn-lt"/>
              </a:rPr>
              <a:t>The Board found that "taken as a whole," the marks COLON CLEANSE MOVE IT and COLON CLEANSE are "far more similar than dissimilar in appearance and sound." </a:t>
            </a:r>
          </a:p>
          <a:p>
            <a:pPr algn="l"/>
            <a:r>
              <a:rPr lang="en-US" sz="2000" dirty="0" smtClean="0">
                <a:latin typeface="+mn-lt"/>
              </a:rPr>
              <a:t> </a:t>
            </a:r>
          </a:p>
          <a:p>
            <a:pPr algn="l"/>
            <a:r>
              <a:rPr lang="en-US" sz="2000" dirty="0" smtClean="0">
                <a:latin typeface="+mn-lt"/>
              </a:rPr>
              <a:t>Moreover, they both convey a sense of "digestive regularity." The words MOVE IT reinforce the wording COLON CLEANSE "as well as the result that the goods identified under the marks are intended to achieve."</a:t>
            </a:r>
            <a:br>
              <a:rPr lang="en-US" sz="2000" dirty="0" smtClean="0">
                <a:latin typeface="+mn-lt"/>
              </a:rPr>
            </a:br>
            <a:r>
              <a:rPr lang="en-US" sz="2000" dirty="0" smtClean="0">
                <a:latin typeface="+mn-lt"/>
              </a:rPr>
              <a:t/>
            </a:r>
            <a:br>
              <a:rPr lang="en-US" sz="2000" dirty="0" smtClean="0">
                <a:latin typeface="+mn-lt"/>
              </a:rPr>
            </a:br>
            <a:r>
              <a:rPr lang="en-US" sz="2000" dirty="0" smtClean="0">
                <a:latin typeface="+mn-lt"/>
              </a:rPr>
              <a:t>As to the goods, the record showed that </a:t>
            </a:r>
            <a:r>
              <a:rPr lang="en-US" sz="2000" dirty="0" err="1" smtClean="0">
                <a:latin typeface="+mn-lt"/>
              </a:rPr>
              <a:t>Opposer's</a:t>
            </a:r>
            <a:r>
              <a:rPr lang="en-US" sz="2000" dirty="0" smtClean="0">
                <a:latin typeface="+mn-lt"/>
              </a:rPr>
              <a:t> products are dietary supplements, and that Applicant's goods promote "bowel movement." In short, </a:t>
            </a:r>
            <a:r>
              <a:rPr lang="en-US" sz="2000" dirty="0" err="1" smtClean="0">
                <a:latin typeface="+mn-lt"/>
              </a:rPr>
              <a:t>Opposer's</a:t>
            </a:r>
            <a:r>
              <a:rPr lang="en-US" sz="2000" dirty="0" smtClean="0">
                <a:latin typeface="+mn-lt"/>
              </a:rPr>
              <a:t> laxative is a type of dietary supplement. Thus Applicant's goods encompass those of the COLON CLEANSE registration.</a:t>
            </a:r>
            <a:br>
              <a:rPr lang="en-US" sz="2000" dirty="0" smtClean="0">
                <a:latin typeface="+mn-lt"/>
              </a:rPr>
            </a:br>
            <a:r>
              <a:rPr lang="en-US" sz="2000" dirty="0" smtClean="0">
                <a:latin typeface="+mn-lt"/>
              </a:rPr>
              <a:t/>
            </a:r>
            <a:br>
              <a:rPr lang="en-US" sz="2000" dirty="0" smtClean="0">
                <a:latin typeface="+mn-lt"/>
              </a:rPr>
            </a:br>
            <a:r>
              <a:rPr lang="en-US" sz="2000" dirty="0" smtClean="0">
                <a:latin typeface="+mn-lt"/>
              </a:rPr>
              <a:t>Because the goods overlap, the Board must presume that they travel in the same channels (of trade) to the same classes of consumers.</a:t>
            </a:r>
            <a:br>
              <a:rPr lang="en-US" sz="2000" dirty="0" smtClean="0">
                <a:latin typeface="+mn-lt"/>
              </a:rPr>
            </a:br>
            <a:endParaRPr lang="en-US" sz="2000" dirty="0">
              <a:latin typeface="+mn-l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Points</a:t>
            </a:r>
            <a:endParaRPr lang="en-US" dirty="0"/>
          </a:p>
        </p:txBody>
      </p:sp>
      <p:sp>
        <p:nvSpPr>
          <p:cNvPr id="3" name="Content Placeholder 2"/>
          <p:cNvSpPr>
            <a:spLocks noGrp="1"/>
          </p:cNvSpPr>
          <p:nvPr>
            <p:ph idx="1"/>
          </p:nvPr>
        </p:nvSpPr>
        <p:spPr/>
        <p:txBody>
          <a:bodyPr/>
          <a:lstStyle/>
          <a:p>
            <a:r>
              <a:rPr lang="en-US" u="sng" dirty="0" smtClean="0"/>
              <a:t>Common terms </a:t>
            </a:r>
            <a:r>
              <a:rPr lang="en-US" dirty="0" smtClean="0"/>
              <a:t>- definitions</a:t>
            </a:r>
          </a:p>
          <a:p>
            <a:r>
              <a:rPr lang="en-US" u="sng" dirty="0" smtClean="0"/>
              <a:t>Trademark Clearance- </a:t>
            </a:r>
            <a:r>
              <a:rPr lang="en-US" dirty="0" smtClean="0"/>
              <a:t>what should be done and when</a:t>
            </a:r>
          </a:p>
          <a:p>
            <a:r>
              <a:rPr lang="en-US" u="sng" dirty="0" smtClean="0"/>
              <a:t>Trademark Registration </a:t>
            </a:r>
            <a:r>
              <a:rPr lang="en-US" dirty="0" smtClean="0"/>
              <a:t>process- steps to take to gain additional legal advantages</a:t>
            </a:r>
          </a:p>
          <a:p>
            <a:r>
              <a:rPr lang="en-US" u="sng" dirty="0" smtClean="0"/>
              <a:t>Trademark Enforcement- </a:t>
            </a:r>
            <a:r>
              <a:rPr lang="en-US" dirty="0" smtClean="0"/>
              <a:t>protecting your trademark against a loss of rights, infringement or dilution</a:t>
            </a:r>
            <a:endParaRPr lang="en-US" dirty="0"/>
          </a:p>
        </p:txBody>
      </p:sp>
      <p:sp>
        <p:nvSpPr>
          <p:cNvPr id="4" name="Slide Number Placeholder 3"/>
          <p:cNvSpPr>
            <a:spLocks noGrp="1"/>
          </p:cNvSpPr>
          <p:nvPr>
            <p:ph type="sldNum" sz="quarter" idx="12"/>
          </p:nvPr>
        </p:nvSpPr>
        <p:spPr/>
        <p:txBody>
          <a:bodyPr/>
          <a:lstStyle/>
          <a:p>
            <a:fld id="{69E29E33-B620-47F9-BB04-8846C2A5AFCC}" type="slidenum">
              <a:rPr kumimoji="0" lang="en-US" smtClean="0"/>
              <a:pPr/>
              <a:t>2</a:t>
            </a:fld>
            <a:endParaRPr kumimoji="0" lang="en-US"/>
          </a:p>
        </p:txBody>
      </p:sp>
      <p:pic>
        <p:nvPicPr>
          <p:cNvPr id="5" name="Picture 4" descr="logo1.jpg"/>
          <p:cNvPicPr>
            <a:picLocks noChangeAspect="1"/>
          </p:cNvPicPr>
          <p:nvPr/>
        </p:nvPicPr>
        <p:blipFill>
          <a:blip r:embed="rId2" cstate="print"/>
          <a:stretch>
            <a:fillRect/>
          </a:stretch>
        </p:blipFill>
        <p:spPr>
          <a:xfrm>
            <a:off x="152400" y="76200"/>
            <a:ext cx="1069848" cy="932688"/>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3" name="Rectangle 3"/>
          <p:cNvSpPr>
            <a:spLocks noGrp="1" noChangeArrowheads="1"/>
          </p:cNvSpPr>
          <p:nvPr>
            <p:ph idx="1"/>
          </p:nvPr>
        </p:nvSpPr>
        <p:spPr>
          <a:xfrm>
            <a:off x="1219200" y="838200"/>
            <a:ext cx="7696200" cy="838200"/>
          </a:xfrm>
        </p:spPr>
        <p:txBody>
          <a:bodyPr>
            <a:normAutofit/>
          </a:bodyPr>
          <a:lstStyle/>
          <a:p>
            <a:pPr>
              <a:buNone/>
            </a:pPr>
            <a:r>
              <a:rPr lang="en-US" b="1" dirty="0" smtClean="0"/>
              <a:t>Test- Would you be confused……………</a:t>
            </a:r>
            <a:endParaRPr lang="en-US" dirty="0"/>
          </a:p>
        </p:txBody>
      </p:sp>
      <p:pic>
        <p:nvPicPr>
          <p:cNvPr id="4" name="Picture 3" descr="logo1.jpg"/>
          <p:cNvPicPr>
            <a:picLocks noChangeAspect="1"/>
          </p:cNvPicPr>
          <p:nvPr/>
        </p:nvPicPr>
        <p:blipFill>
          <a:blip r:embed="rId2" cstate="print"/>
          <a:stretch>
            <a:fillRect/>
          </a:stretch>
        </p:blipFill>
        <p:spPr>
          <a:xfrm>
            <a:off x="152400" y="76200"/>
            <a:ext cx="1069848" cy="932688"/>
          </a:xfrm>
          <a:prstGeom prst="rect">
            <a:avLst/>
          </a:prstGeom>
        </p:spPr>
      </p:pic>
      <p:sp>
        <p:nvSpPr>
          <p:cNvPr id="5" name="Slide Number Placeholder 4"/>
          <p:cNvSpPr>
            <a:spLocks noGrp="1"/>
          </p:cNvSpPr>
          <p:nvPr>
            <p:ph type="sldNum" sz="quarter" idx="12"/>
          </p:nvPr>
        </p:nvSpPr>
        <p:spPr/>
        <p:txBody>
          <a:bodyPr/>
          <a:lstStyle/>
          <a:p>
            <a:fld id="{69E29E33-B620-47F9-BB04-8846C2A5AFCC}" type="slidenum">
              <a:rPr kumimoji="0" lang="en-US" smtClean="0"/>
              <a:pPr/>
              <a:t>20</a:t>
            </a:fld>
            <a:endParaRPr kumimoji="0" lang="en-US"/>
          </a:p>
        </p:txBody>
      </p:sp>
      <p:sp>
        <p:nvSpPr>
          <p:cNvPr id="6" name="TextBox 5"/>
          <p:cNvSpPr txBox="1"/>
          <p:nvPr/>
        </p:nvSpPr>
        <p:spPr>
          <a:xfrm>
            <a:off x="457200" y="1981200"/>
            <a:ext cx="8229600" cy="3170099"/>
          </a:xfrm>
          <a:prstGeom prst="rect">
            <a:avLst/>
          </a:prstGeom>
          <a:noFill/>
        </p:spPr>
        <p:txBody>
          <a:bodyPr wrap="square" rtlCol="0">
            <a:spAutoFit/>
          </a:bodyPr>
          <a:lstStyle/>
          <a:p>
            <a:pPr algn="l"/>
            <a:r>
              <a:rPr lang="en-US" sz="2000" b="1" dirty="0" smtClean="0">
                <a:latin typeface="+mj-lt"/>
              </a:rPr>
              <a:t>DYNATECH</a:t>
            </a:r>
            <a:r>
              <a:rPr lang="en-US" sz="2000" dirty="0" smtClean="0">
                <a:latin typeface="+mj-lt"/>
              </a:rPr>
              <a:t> in standard character form for "engine exhaust system components, namely, pipes, collectors and mufflers ordered through specialty racing product ordering services." </a:t>
            </a:r>
          </a:p>
          <a:p>
            <a:pPr algn="l"/>
            <a:endParaRPr lang="en-US" sz="2000" dirty="0" smtClean="0">
              <a:latin typeface="+mj-lt"/>
            </a:endParaRPr>
          </a:p>
          <a:p>
            <a:pPr algn="l"/>
            <a:endParaRPr lang="en-US" sz="2000" dirty="0" smtClean="0">
              <a:latin typeface="+mj-lt"/>
            </a:endParaRPr>
          </a:p>
          <a:p>
            <a:pPr algn="l"/>
            <a:r>
              <a:rPr lang="en-US" sz="2000" b="1" dirty="0" smtClean="0">
                <a:latin typeface="+mj-lt"/>
              </a:rPr>
              <a:t>DYNATEK</a:t>
            </a:r>
            <a:r>
              <a:rPr lang="en-US" sz="2000" dirty="0" smtClean="0">
                <a:latin typeface="+mj-lt"/>
              </a:rPr>
              <a:t> for "ignition systems for motor vehicles comprising, ignition coils and fuel injection controllers for motor vehicles; [and] crank sensor ignition triggers for motor vehicles."</a:t>
            </a:r>
          </a:p>
          <a:p>
            <a:pPr algn="l"/>
            <a:r>
              <a:rPr lang="en-US" sz="2000" dirty="0" smtClean="0">
                <a:latin typeface="+mn-lt"/>
              </a:rPr>
              <a:t/>
            </a:r>
            <a:br>
              <a:rPr lang="en-US" sz="2000" dirty="0" smtClean="0">
                <a:latin typeface="+mn-lt"/>
              </a:rPr>
            </a:br>
            <a:endParaRPr lang="en-US" sz="2000" dirty="0">
              <a:latin typeface="+mn-lt"/>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3" name="Rectangle 3"/>
          <p:cNvSpPr>
            <a:spLocks noGrp="1" noChangeArrowheads="1"/>
          </p:cNvSpPr>
          <p:nvPr>
            <p:ph idx="1"/>
          </p:nvPr>
        </p:nvSpPr>
        <p:spPr>
          <a:xfrm>
            <a:off x="1219200" y="838200"/>
            <a:ext cx="7696200" cy="838200"/>
          </a:xfrm>
        </p:spPr>
        <p:txBody>
          <a:bodyPr>
            <a:normAutofit fontScale="62500" lnSpcReduction="20000"/>
          </a:bodyPr>
          <a:lstStyle/>
          <a:p>
            <a:pPr>
              <a:buNone/>
            </a:pPr>
            <a:r>
              <a:rPr lang="en-US" sz="4400" b="1" dirty="0" smtClean="0"/>
              <a:t>The Board concluded that confusion is not likely, and allowed the application to be registered.</a:t>
            </a:r>
            <a:endParaRPr lang="en-US" sz="4400" dirty="0"/>
          </a:p>
        </p:txBody>
      </p:sp>
      <p:pic>
        <p:nvPicPr>
          <p:cNvPr id="4" name="Picture 3" descr="logo1.jpg"/>
          <p:cNvPicPr>
            <a:picLocks noChangeAspect="1"/>
          </p:cNvPicPr>
          <p:nvPr/>
        </p:nvPicPr>
        <p:blipFill>
          <a:blip r:embed="rId2" cstate="print"/>
          <a:stretch>
            <a:fillRect/>
          </a:stretch>
        </p:blipFill>
        <p:spPr>
          <a:xfrm>
            <a:off x="152400" y="76200"/>
            <a:ext cx="1069848" cy="932688"/>
          </a:xfrm>
          <a:prstGeom prst="rect">
            <a:avLst/>
          </a:prstGeom>
        </p:spPr>
      </p:pic>
      <p:sp>
        <p:nvSpPr>
          <p:cNvPr id="5" name="Slide Number Placeholder 4"/>
          <p:cNvSpPr>
            <a:spLocks noGrp="1"/>
          </p:cNvSpPr>
          <p:nvPr>
            <p:ph type="sldNum" sz="quarter" idx="12"/>
          </p:nvPr>
        </p:nvSpPr>
        <p:spPr/>
        <p:txBody>
          <a:bodyPr/>
          <a:lstStyle/>
          <a:p>
            <a:fld id="{69E29E33-B620-47F9-BB04-8846C2A5AFCC}" type="slidenum">
              <a:rPr kumimoji="0" lang="en-US" smtClean="0"/>
              <a:pPr/>
              <a:t>21</a:t>
            </a:fld>
            <a:endParaRPr kumimoji="0" lang="en-US"/>
          </a:p>
        </p:txBody>
      </p:sp>
      <p:sp>
        <p:nvSpPr>
          <p:cNvPr id="6" name="TextBox 5"/>
          <p:cNvSpPr txBox="1"/>
          <p:nvPr/>
        </p:nvSpPr>
        <p:spPr>
          <a:xfrm>
            <a:off x="457200" y="1905000"/>
            <a:ext cx="8229600" cy="4401205"/>
          </a:xfrm>
          <a:prstGeom prst="rect">
            <a:avLst/>
          </a:prstGeom>
          <a:noFill/>
        </p:spPr>
        <p:txBody>
          <a:bodyPr wrap="square" rtlCol="0">
            <a:spAutoFit/>
          </a:bodyPr>
          <a:lstStyle/>
          <a:p>
            <a:pPr algn="l"/>
            <a:r>
              <a:rPr lang="en-US" sz="2000" dirty="0" smtClean="0">
                <a:latin typeface="+mj-lt"/>
              </a:rPr>
              <a:t>Although the cited registration did not contain any limitation as to channels of trade, the Board must focus on "the only relevant trade channel, namely 'specialty racing product ordering services.'" </a:t>
            </a:r>
          </a:p>
          <a:p>
            <a:pPr algn="l"/>
            <a:endParaRPr lang="en-US" sz="2000" dirty="0" smtClean="0">
              <a:latin typeface="+mj-lt"/>
            </a:endParaRPr>
          </a:p>
          <a:p>
            <a:pPr algn="l"/>
            <a:r>
              <a:rPr lang="en-US" sz="2000" dirty="0" smtClean="0">
                <a:latin typeface="+mj-lt"/>
              </a:rPr>
              <a:t>In light of the declaration of Applicant's CEO, the Board concluded that "the only overlap among customers are the careful, knowledgeable purchasers of applicant's goods." </a:t>
            </a:r>
          </a:p>
          <a:p>
            <a:pPr algn="l"/>
            <a:endParaRPr lang="en-US" sz="2000" dirty="0" smtClean="0">
              <a:latin typeface="+mj-lt"/>
            </a:endParaRPr>
          </a:p>
          <a:p>
            <a:pPr algn="l"/>
            <a:r>
              <a:rPr lang="en-US" sz="2000" dirty="0" smtClean="0">
                <a:latin typeface="+mj-lt"/>
              </a:rPr>
              <a:t>Given the specific difference in the goods, the "sophisticated decision-making involved in purchasing applicant's specialty racing exhaust components, warrant a finding that there is no likelihood of confusion."</a:t>
            </a:r>
          </a:p>
          <a:p>
            <a:pPr algn="l"/>
            <a:endParaRPr lang="en-US" sz="2000" dirty="0" smtClean="0">
              <a:latin typeface="+mj-lt"/>
            </a:endParaRPr>
          </a:p>
          <a:p>
            <a:pPr algn="l"/>
            <a:r>
              <a:rPr lang="en-US" sz="2000" dirty="0" smtClean="0">
                <a:latin typeface="+mj-lt"/>
              </a:rPr>
              <a:t/>
            </a:r>
            <a:br>
              <a:rPr lang="en-US" sz="2000" dirty="0" smtClean="0">
                <a:latin typeface="+mj-lt"/>
              </a:rPr>
            </a:br>
            <a:endParaRPr lang="en-US" sz="2000" dirty="0">
              <a:latin typeface="+mj-lt"/>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3" name="Rectangle 3"/>
          <p:cNvSpPr>
            <a:spLocks noGrp="1" noChangeArrowheads="1"/>
          </p:cNvSpPr>
          <p:nvPr>
            <p:ph idx="1"/>
          </p:nvPr>
        </p:nvSpPr>
        <p:spPr>
          <a:xfrm>
            <a:off x="1219200" y="838200"/>
            <a:ext cx="7696200" cy="838200"/>
          </a:xfrm>
        </p:spPr>
        <p:txBody>
          <a:bodyPr>
            <a:normAutofit/>
          </a:bodyPr>
          <a:lstStyle/>
          <a:p>
            <a:pPr>
              <a:buNone/>
            </a:pPr>
            <a:r>
              <a:rPr lang="en-US" b="1" dirty="0" smtClean="0"/>
              <a:t>Test- Would you be confused……………</a:t>
            </a:r>
            <a:endParaRPr lang="en-US" dirty="0"/>
          </a:p>
        </p:txBody>
      </p:sp>
      <p:pic>
        <p:nvPicPr>
          <p:cNvPr id="4" name="Picture 3" descr="logo1.jpg"/>
          <p:cNvPicPr>
            <a:picLocks noChangeAspect="1"/>
          </p:cNvPicPr>
          <p:nvPr/>
        </p:nvPicPr>
        <p:blipFill>
          <a:blip r:embed="rId2" cstate="print"/>
          <a:stretch>
            <a:fillRect/>
          </a:stretch>
        </p:blipFill>
        <p:spPr>
          <a:xfrm>
            <a:off x="152400" y="76200"/>
            <a:ext cx="1069848" cy="932688"/>
          </a:xfrm>
          <a:prstGeom prst="rect">
            <a:avLst/>
          </a:prstGeom>
        </p:spPr>
      </p:pic>
      <p:sp>
        <p:nvSpPr>
          <p:cNvPr id="5" name="Slide Number Placeholder 4"/>
          <p:cNvSpPr>
            <a:spLocks noGrp="1"/>
          </p:cNvSpPr>
          <p:nvPr>
            <p:ph type="sldNum" sz="quarter" idx="12"/>
          </p:nvPr>
        </p:nvSpPr>
        <p:spPr/>
        <p:txBody>
          <a:bodyPr/>
          <a:lstStyle/>
          <a:p>
            <a:fld id="{69E29E33-B620-47F9-BB04-8846C2A5AFCC}" type="slidenum">
              <a:rPr kumimoji="0" lang="en-US" smtClean="0"/>
              <a:pPr/>
              <a:t>22</a:t>
            </a:fld>
            <a:endParaRPr kumimoji="0" lang="en-US"/>
          </a:p>
        </p:txBody>
      </p:sp>
      <p:sp>
        <p:nvSpPr>
          <p:cNvPr id="6" name="TextBox 5"/>
          <p:cNvSpPr txBox="1"/>
          <p:nvPr/>
        </p:nvSpPr>
        <p:spPr>
          <a:xfrm>
            <a:off x="457200" y="2209800"/>
            <a:ext cx="8229600" cy="2246769"/>
          </a:xfrm>
          <a:prstGeom prst="rect">
            <a:avLst/>
          </a:prstGeom>
          <a:noFill/>
        </p:spPr>
        <p:txBody>
          <a:bodyPr wrap="square" rtlCol="0">
            <a:spAutoFit/>
          </a:bodyPr>
          <a:lstStyle/>
          <a:p>
            <a:pPr algn="l"/>
            <a:r>
              <a:rPr lang="en-US" sz="2000" b="1" dirty="0" smtClean="0">
                <a:latin typeface="+mn-lt"/>
              </a:rPr>
              <a:t>REEF SAFE</a:t>
            </a:r>
            <a:r>
              <a:rPr lang="en-US" sz="2000" dirty="0" smtClean="0">
                <a:latin typeface="+mn-lt"/>
              </a:rPr>
              <a:t> for "sun care lotions," </a:t>
            </a:r>
          </a:p>
          <a:p>
            <a:pPr algn="l"/>
            <a:endParaRPr lang="en-US" sz="2000" dirty="0" smtClean="0">
              <a:latin typeface="+mj-lt"/>
            </a:endParaRPr>
          </a:p>
          <a:p>
            <a:pPr algn="l"/>
            <a:endParaRPr lang="en-US" sz="2000" dirty="0" smtClean="0">
              <a:latin typeface="+mj-lt"/>
            </a:endParaRPr>
          </a:p>
          <a:p>
            <a:pPr algn="l"/>
            <a:r>
              <a:rPr lang="en-US" sz="2000" b="1" dirty="0" smtClean="0">
                <a:latin typeface="+mn-lt"/>
              </a:rPr>
              <a:t>REEF</a:t>
            </a:r>
            <a:r>
              <a:rPr lang="en-US" sz="2000" dirty="0" smtClean="0">
                <a:latin typeface="+mn-lt"/>
              </a:rPr>
              <a:t> for "sun block preparations and sun screen preparations" and </a:t>
            </a:r>
            <a:r>
              <a:rPr lang="en-US" sz="2000" b="1" dirty="0" smtClean="0">
                <a:latin typeface="+mn-lt"/>
              </a:rPr>
              <a:t>REEF OIL &amp; Design</a:t>
            </a:r>
            <a:r>
              <a:rPr lang="en-US" sz="2000" dirty="0" smtClean="0">
                <a:latin typeface="+mn-lt"/>
              </a:rPr>
              <a:t> for "suntan lotion" [OIL disclaimed]].</a:t>
            </a:r>
          </a:p>
          <a:p>
            <a:pPr algn="l"/>
            <a:r>
              <a:rPr lang="en-US" sz="2000" dirty="0" smtClean="0">
                <a:latin typeface="+mn-lt"/>
              </a:rPr>
              <a:t/>
            </a:r>
            <a:br>
              <a:rPr lang="en-US" sz="2000" dirty="0" smtClean="0">
                <a:latin typeface="+mn-lt"/>
              </a:rPr>
            </a:br>
            <a:endParaRPr lang="en-US" sz="2000" dirty="0">
              <a:latin typeface="+mn-lt"/>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3" name="Rectangle 3"/>
          <p:cNvSpPr>
            <a:spLocks noGrp="1" noChangeArrowheads="1"/>
          </p:cNvSpPr>
          <p:nvPr>
            <p:ph idx="1"/>
          </p:nvPr>
        </p:nvSpPr>
        <p:spPr>
          <a:xfrm>
            <a:off x="1524000" y="228600"/>
            <a:ext cx="7391400" cy="990600"/>
          </a:xfrm>
        </p:spPr>
        <p:txBody>
          <a:bodyPr>
            <a:normAutofit fontScale="70000" lnSpcReduction="20000"/>
          </a:bodyPr>
          <a:lstStyle/>
          <a:p>
            <a:pPr marL="0" indent="0">
              <a:buNone/>
            </a:pPr>
            <a:r>
              <a:rPr lang="en-US" b="1" dirty="0" smtClean="0"/>
              <a:t>We find that applicant’s mark REEF SAFE is similar to registrant’s marks REEF and REEF OIL and design in terms of appearance, sound, meaning and commercial impression.</a:t>
            </a:r>
            <a:endParaRPr lang="en-US" dirty="0"/>
          </a:p>
        </p:txBody>
      </p:sp>
      <p:pic>
        <p:nvPicPr>
          <p:cNvPr id="4" name="Picture 3" descr="logo1.jpg"/>
          <p:cNvPicPr>
            <a:picLocks noChangeAspect="1"/>
          </p:cNvPicPr>
          <p:nvPr/>
        </p:nvPicPr>
        <p:blipFill>
          <a:blip r:embed="rId2" cstate="print"/>
          <a:stretch>
            <a:fillRect/>
          </a:stretch>
        </p:blipFill>
        <p:spPr>
          <a:xfrm>
            <a:off x="152400" y="76200"/>
            <a:ext cx="1069848" cy="932688"/>
          </a:xfrm>
          <a:prstGeom prst="rect">
            <a:avLst/>
          </a:prstGeom>
        </p:spPr>
      </p:pic>
      <p:sp>
        <p:nvSpPr>
          <p:cNvPr id="5" name="Slide Number Placeholder 4"/>
          <p:cNvSpPr>
            <a:spLocks noGrp="1"/>
          </p:cNvSpPr>
          <p:nvPr>
            <p:ph type="sldNum" sz="quarter" idx="12"/>
          </p:nvPr>
        </p:nvSpPr>
        <p:spPr/>
        <p:txBody>
          <a:bodyPr/>
          <a:lstStyle/>
          <a:p>
            <a:fld id="{69E29E33-B620-47F9-BB04-8846C2A5AFCC}" type="slidenum">
              <a:rPr kumimoji="0" lang="en-US" smtClean="0"/>
              <a:pPr/>
              <a:t>23</a:t>
            </a:fld>
            <a:endParaRPr kumimoji="0" lang="en-US"/>
          </a:p>
        </p:txBody>
      </p:sp>
      <p:sp>
        <p:nvSpPr>
          <p:cNvPr id="6" name="TextBox 5"/>
          <p:cNvSpPr txBox="1"/>
          <p:nvPr/>
        </p:nvSpPr>
        <p:spPr>
          <a:xfrm>
            <a:off x="457200" y="1457265"/>
            <a:ext cx="8229600" cy="5016758"/>
          </a:xfrm>
          <a:prstGeom prst="rect">
            <a:avLst/>
          </a:prstGeom>
          <a:noFill/>
        </p:spPr>
        <p:txBody>
          <a:bodyPr wrap="square" rtlCol="0">
            <a:spAutoFit/>
          </a:bodyPr>
          <a:lstStyle/>
          <a:p>
            <a:pPr algn="l"/>
            <a:r>
              <a:rPr lang="en-US" sz="2000" dirty="0" smtClean="0">
                <a:latin typeface="+mj-lt"/>
              </a:rPr>
              <a:t>In comparing the marks, the test is not whether the marks can be distinguished when subjected to a side-by-side comparison, but rather whether the marks are sufficiently similar in terms of their overall commercial impression so that confusion as to the source of the goods</a:t>
            </a:r>
          </a:p>
          <a:p>
            <a:pPr algn="l"/>
            <a:r>
              <a:rPr lang="en-US" sz="2000" dirty="0" smtClean="0">
                <a:latin typeface="+mj-lt"/>
              </a:rPr>
              <a:t>and services offered under the respective marks is likely to result.</a:t>
            </a:r>
          </a:p>
          <a:p>
            <a:pPr algn="l"/>
            <a:r>
              <a:rPr lang="en-US" sz="2000" dirty="0" smtClean="0">
                <a:latin typeface="+mj-lt"/>
              </a:rPr>
              <a:t> </a:t>
            </a:r>
          </a:p>
          <a:p>
            <a:pPr algn="l"/>
            <a:r>
              <a:rPr lang="en-US" sz="2000" dirty="0" smtClean="0">
                <a:latin typeface="+mj-lt"/>
              </a:rPr>
              <a:t>The marks are similar in appearance, sound, meaning and commercial impression because they share the word “Reef.” In fact, applicant’s mark incorporates registrant’s entire REEF mark, and under similar</a:t>
            </a:r>
          </a:p>
          <a:p>
            <a:pPr algn="l"/>
            <a:r>
              <a:rPr lang="en-US" sz="2000" dirty="0" smtClean="0">
                <a:latin typeface="+mj-lt"/>
              </a:rPr>
              <a:t>circumstances, likelihood of confusion has been found where the entirety of one mark is incorporated within another.</a:t>
            </a:r>
          </a:p>
          <a:p>
            <a:pPr algn="l"/>
            <a:r>
              <a:rPr lang="en-US" sz="2000" b="1" dirty="0" smtClean="0">
                <a:latin typeface="+mj-lt"/>
              </a:rPr>
              <a:t>  </a:t>
            </a:r>
            <a:endParaRPr lang="en-US" sz="2000" dirty="0" smtClean="0">
              <a:latin typeface="+mj-lt"/>
            </a:endParaRPr>
          </a:p>
          <a:p>
            <a:pPr algn="l"/>
            <a:r>
              <a:rPr lang="en-US" sz="2000" dirty="0" smtClean="0">
                <a:latin typeface="+mj-lt"/>
              </a:rPr>
              <a:t>The inclusion of the word “Oil” in the registered mark REEF OIL and design does not distinguish registrant’s REEF OIL mark from applicant’s mark REEF SAFE because the word “Oil” is descriptive of the composition of the suntan lotion and has been disclaimed.</a:t>
            </a:r>
            <a:endParaRPr lang="en-US" sz="2000" dirty="0">
              <a:latin typeface="+mj-lt"/>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3" name="Rectangle 3"/>
          <p:cNvSpPr>
            <a:spLocks noGrp="1" noChangeArrowheads="1"/>
          </p:cNvSpPr>
          <p:nvPr>
            <p:ph idx="1"/>
          </p:nvPr>
        </p:nvSpPr>
        <p:spPr>
          <a:xfrm>
            <a:off x="609600" y="762000"/>
            <a:ext cx="8229600" cy="4495800"/>
          </a:xfrm>
        </p:spPr>
        <p:txBody>
          <a:bodyPr>
            <a:normAutofit/>
          </a:bodyPr>
          <a:lstStyle/>
          <a:p>
            <a:pPr algn="ctr">
              <a:buFontTx/>
              <a:buNone/>
            </a:pPr>
            <a:r>
              <a:rPr lang="en-US" sz="5400" dirty="0" smtClean="0"/>
              <a:t>Trademark Infringement</a:t>
            </a:r>
          </a:p>
          <a:p>
            <a:pPr>
              <a:buFontTx/>
              <a:buNone/>
            </a:pPr>
            <a:endParaRPr lang="en-US" dirty="0" smtClean="0"/>
          </a:p>
          <a:p>
            <a:r>
              <a:rPr lang="en-US" dirty="0" smtClean="0"/>
              <a:t>Urban Home </a:t>
            </a:r>
            <a:r>
              <a:rPr lang="en-US" dirty="0" err="1" smtClean="0"/>
              <a:t>Steading</a:t>
            </a:r>
            <a:r>
              <a:rPr lang="en-US" dirty="0" smtClean="0"/>
              <a:t> </a:t>
            </a:r>
          </a:p>
          <a:p>
            <a:pPr>
              <a:buNone/>
            </a:pPr>
            <a:endParaRPr lang="en-US" dirty="0" smtClean="0"/>
          </a:p>
          <a:p>
            <a:r>
              <a:rPr lang="en-US" dirty="0" smtClean="0"/>
              <a:t>First Descents v. First Descent and First Ascent</a:t>
            </a:r>
          </a:p>
        </p:txBody>
      </p:sp>
      <p:pic>
        <p:nvPicPr>
          <p:cNvPr id="4" name="Picture 3" descr="logo1.jpg"/>
          <p:cNvPicPr>
            <a:picLocks noChangeAspect="1"/>
          </p:cNvPicPr>
          <p:nvPr/>
        </p:nvPicPr>
        <p:blipFill>
          <a:blip r:embed="rId2" cstate="print"/>
          <a:stretch>
            <a:fillRect/>
          </a:stretch>
        </p:blipFill>
        <p:spPr>
          <a:xfrm>
            <a:off x="152400" y="76200"/>
            <a:ext cx="1069848" cy="932688"/>
          </a:xfrm>
          <a:prstGeom prst="rect">
            <a:avLst/>
          </a:prstGeom>
        </p:spPr>
      </p:pic>
      <p:sp>
        <p:nvSpPr>
          <p:cNvPr id="5" name="Slide Number Placeholder 4"/>
          <p:cNvSpPr>
            <a:spLocks noGrp="1"/>
          </p:cNvSpPr>
          <p:nvPr>
            <p:ph type="sldNum" sz="quarter" idx="12"/>
          </p:nvPr>
        </p:nvSpPr>
        <p:spPr/>
        <p:txBody>
          <a:bodyPr/>
          <a:lstStyle/>
          <a:p>
            <a:fld id="{69E29E33-B620-47F9-BB04-8846C2A5AFCC}" type="slidenum">
              <a:rPr kumimoji="0" lang="en-US" smtClean="0"/>
              <a:pPr/>
              <a:t>24</a:t>
            </a:fld>
            <a:endParaRPr kumimoji="0"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3" name="Rectangle 3"/>
          <p:cNvSpPr>
            <a:spLocks noGrp="1" noChangeArrowheads="1"/>
          </p:cNvSpPr>
          <p:nvPr>
            <p:ph idx="1"/>
          </p:nvPr>
        </p:nvSpPr>
        <p:spPr>
          <a:xfrm>
            <a:off x="1371600" y="381000"/>
            <a:ext cx="7086600" cy="990600"/>
          </a:xfrm>
        </p:spPr>
        <p:txBody>
          <a:bodyPr>
            <a:normAutofit lnSpcReduction="10000"/>
          </a:bodyPr>
          <a:lstStyle/>
          <a:p>
            <a:pPr marL="0" indent="0">
              <a:buNone/>
            </a:pPr>
            <a:r>
              <a:rPr lang="en-US" b="1" dirty="0" smtClean="0"/>
              <a:t>Examples of trademark enforcement- infringement claims</a:t>
            </a:r>
            <a:endParaRPr lang="en-US" dirty="0" smtClean="0"/>
          </a:p>
          <a:p>
            <a:pPr>
              <a:buFontTx/>
              <a:buNone/>
            </a:pPr>
            <a:endParaRPr lang="en-US" dirty="0" smtClean="0"/>
          </a:p>
        </p:txBody>
      </p:sp>
      <p:pic>
        <p:nvPicPr>
          <p:cNvPr id="4" name="Picture 3" descr="logo1.jpg"/>
          <p:cNvPicPr>
            <a:picLocks noChangeAspect="1"/>
          </p:cNvPicPr>
          <p:nvPr/>
        </p:nvPicPr>
        <p:blipFill>
          <a:blip r:embed="rId2" cstate="print"/>
          <a:stretch>
            <a:fillRect/>
          </a:stretch>
        </p:blipFill>
        <p:spPr>
          <a:xfrm>
            <a:off x="152400" y="76200"/>
            <a:ext cx="1069848" cy="932688"/>
          </a:xfrm>
          <a:prstGeom prst="rect">
            <a:avLst/>
          </a:prstGeom>
        </p:spPr>
      </p:pic>
      <p:sp>
        <p:nvSpPr>
          <p:cNvPr id="5" name="Slide Number Placeholder 4"/>
          <p:cNvSpPr>
            <a:spLocks noGrp="1"/>
          </p:cNvSpPr>
          <p:nvPr>
            <p:ph type="sldNum" sz="quarter" idx="12"/>
          </p:nvPr>
        </p:nvSpPr>
        <p:spPr/>
        <p:txBody>
          <a:bodyPr/>
          <a:lstStyle/>
          <a:p>
            <a:fld id="{69E29E33-B620-47F9-BB04-8846C2A5AFCC}" type="slidenum">
              <a:rPr kumimoji="0" lang="en-US" smtClean="0"/>
              <a:pPr/>
              <a:t>25</a:t>
            </a:fld>
            <a:endParaRPr kumimoji="0" lang="en-US"/>
          </a:p>
        </p:txBody>
      </p:sp>
      <p:graphicFrame>
        <p:nvGraphicFramePr>
          <p:cNvPr id="8" name="Table 7"/>
          <p:cNvGraphicFramePr>
            <a:graphicFrameLocks noGrp="1"/>
          </p:cNvGraphicFramePr>
          <p:nvPr/>
        </p:nvGraphicFramePr>
        <p:xfrm>
          <a:off x="457200" y="1600200"/>
          <a:ext cx="8305800" cy="3931920"/>
        </p:xfrm>
        <a:graphic>
          <a:graphicData uri="http://schemas.openxmlformats.org/drawingml/2006/table">
            <a:tbl>
              <a:tblPr firstRow="1" bandCol="1">
                <a:effectLst/>
                <a:tableStyleId>{5C22544A-7EE6-4342-B048-85BDC9FD1C3A}</a:tableStyleId>
              </a:tblPr>
              <a:tblGrid>
                <a:gridCol w="1295400"/>
                <a:gridCol w="7010400"/>
              </a:tblGrid>
              <a:tr h="142240">
                <a:tc>
                  <a:txBody>
                    <a:bodyPr/>
                    <a:lstStyle/>
                    <a:p>
                      <a:endParaRPr lang="en-US"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800" b="1" kern="1200" dirty="0" smtClean="0">
                        <a:solidFill>
                          <a:schemeClr val="lt1"/>
                        </a:solidFill>
                        <a:latin typeface="+mn-lt"/>
                        <a:ea typeface="+mn-ea"/>
                        <a:cs typeface="+mn-cs"/>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solidFill>
                  </a:tcPr>
                </a:tc>
              </a:tr>
              <a:tr h="142240">
                <a:tc>
                  <a:txBody>
                    <a:bodyPr/>
                    <a:lstStyle/>
                    <a:p>
                      <a:r>
                        <a:rPr lang="en-US" sz="1800" b="1" kern="1200" dirty="0" smtClean="0">
                          <a:solidFill>
                            <a:schemeClr val="dk1"/>
                          </a:solidFill>
                          <a:latin typeface="+mn-lt"/>
                          <a:ea typeface="+mn-ea"/>
                          <a:cs typeface="+mn-cs"/>
                        </a:rPr>
                        <a:t>Word Mark </a:t>
                      </a:r>
                      <a:endParaRPr lang="en-US"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kern="1200" dirty="0" smtClean="0">
                          <a:solidFill>
                            <a:schemeClr val="dk1"/>
                          </a:solidFill>
                          <a:latin typeface="+mn-lt"/>
                          <a:ea typeface="+mn-ea"/>
                          <a:cs typeface="+mn-cs"/>
                        </a:rPr>
                        <a:t>URBAN HOMESTEADING</a:t>
                      </a:r>
                      <a:endParaRPr lang="en-US" sz="1800" b="1" kern="1200" dirty="0" smtClean="0">
                        <a:solidFill>
                          <a:schemeClr val="lt1"/>
                        </a:solidFill>
                        <a:latin typeface="+mn-lt"/>
                        <a:ea typeface="+mn-ea"/>
                        <a:cs typeface="+mn-cs"/>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solidFill>
                  </a:tcPr>
                </a:tc>
              </a:tr>
              <a:tr h="370840">
                <a:tc>
                  <a:txBody>
                    <a:bodyPr/>
                    <a:lstStyle/>
                    <a:p>
                      <a:pPr algn="l"/>
                      <a:r>
                        <a:rPr lang="en-US" sz="1800" b="1" kern="1200" dirty="0" smtClean="0">
                          <a:solidFill>
                            <a:schemeClr val="dk1"/>
                          </a:solidFill>
                          <a:latin typeface="+mn-lt"/>
                          <a:ea typeface="+mn-ea"/>
                          <a:cs typeface="+mn-cs"/>
                        </a:rPr>
                        <a:t>Goods and </a:t>
                      </a:r>
                    </a:p>
                    <a:p>
                      <a:pPr algn="l"/>
                      <a:r>
                        <a:rPr lang="en-US" sz="1800" b="1" kern="1200" dirty="0" smtClean="0">
                          <a:solidFill>
                            <a:schemeClr val="dk1"/>
                          </a:solidFill>
                          <a:latin typeface="+mn-lt"/>
                          <a:ea typeface="+mn-ea"/>
                          <a:cs typeface="+mn-cs"/>
                        </a:rPr>
                        <a:t>Services</a:t>
                      </a:r>
                      <a:endParaRPr lang="en-US" sz="1800" kern="1200" dirty="0" smtClean="0">
                        <a:solidFill>
                          <a:schemeClr val="dk1"/>
                        </a:solidFill>
                        <a:latin typeface="+mn-lt"/>
                        <a:ea typeface="+mn-ea"/>
                        <a:cs typeface="+mn-cs"/>
                      </a:endParaRPr>
                    </a:p>
                    <a:p>
                      <a:endParaRPr lang="en-US" dirty="0"/>
                    </a:p>
                  </a:txBody>
                  <a:tcP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IC 041. </a:t>
                      </a:r>
                      <a:r>
                        <a:rPr lang="en-US" sz="1800" kern="1200" dirty="0" err="1" smtClean="0">
                          <a:solidFill>
                            <a:schemeClr val="dk1"/>
                          </a:solidFill>
                          <a:latin typeface="+mn-lt"/>
                          <a:ea typeface="+mn-ea"/>
                          <a:cs typeface="+mn-cs"/>
                        </a:rPr>
                        <a:t>ducational</a:t>
                      </a:r>
                      <a:r>
                        <a:rPr lang="en-US" sz="1800" kern="1200" dirty="0" smtClean="0">
                          <a:solidFill>
                            <a:schemeClr val="dk1"/>
                          </a:solidFill>
                          <a:latin typeface="+mn-lt"/>
                          <a:ea typeface="+mn-ea"/>
                          <a:cs typeface="+mn-cs"/>
                        </a:rPr>
                        <a:t> services, namely, conducting informal programs in the fields of sustainable living, organic foods and gardening, the environment, and conservation, using on-line activities and interactive exhibits; entertainment services, namely, providing a web site featuring photographic, audio and video featuring sustainable living, organic foods and gardening, the environment, and conservation; on-line journals, namely, blogs featuring sustainable living, organic foods and gardening, the environment and conservation. FIRST USE: 2002</a:t>
                      </a:r>
                    </a:p>
                    <a:p>
                      <a:endParaRPr lang="en-US" dirty="0"/>
                    </a:p>
                  </a:txBody>
                  <a:tcP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bg1"/>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kern="1200" dirty="0" smtClean="0">
                          <a:solidFill>
                            <a:schemeClr val="dk1"/>
                          </a:solidFill>
                          <a:latin typeface="+mn-lt"/>
                          <a:ea typeface="+mn-ea"/>
                          <a:cs typeface="+mn-cs"/>
                        </a:rPr>
                        <a:t>Owner</a:t>
                      </a:r>
                      <a:endParaRPr lang="en-US" sz="1800" kern="1200" dirty="0" smtClean="0">
                        <a:solidFill>
                          <a:schemeClr val="dk1"/>
                        </a:solidFill>
                        <a:latin typeface="+mn-lt"/>
                        <a:ea typeface="+mn-ea"/>
                        <a:cs typeface="+mn-cs"/>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err="1" smtClean="0">
                          <a:solidFill>
                            <a:schemeClr val="dk1"/>
                          </a:solidFill>
                          <a:latin typeface="+mn-lt"/>
                          <a:ea typeface="+mn-ea"/>
                          <a:cs typeface="+mn-cs"/>
                        </a:rPr>
                        <a:t>Dervaes</a:t>
                      </a:r>
                      <a:r>
                        <a:rPr lang="en-US" sz="1800" kern="1200" dirty="0" smtClean="0">
                          <a:solidFill>
                            <a:schemeClr val="dk1"/>
                          </a:solidFill>
                          <a:latin typeface="+mn-lt"/>
                          <a:ea typeface="+mn-ea"/>
                          <a:cs typeface="+mn-cs"/>
                        </a:rPr>
                        <a:t> Institute 631 Cypress Avenue Pasadena California</a:t>
                      </a:r>
                    </a:p>
                    <a:p>
                      <a:endParaRPr lang="en-US"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r>
            </a:tbl>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3" name="Rectangle 3"/>
          <p:cNvSpPr>
            <a:spLocks noGrp="1" noChangeArrowheads="1"/>
          </p:cNvSpPr>
          <p:nvPr>
            <p:ph idx="1"/>
          </p:nvPr>
        </p:nvSpPr>
        <p:spPr>
          <a:xfrm>
            <a:off x="1219200" y="381000"/>
            <a:ext cx="7162800" cy="762000"/>
          </a:xfrm>
        </p:spPr>
        <p:txBody>
          <a:bodyPr>
            <a:normAutofit fontScale="70000" lnSpcReduction="20000"/>
          </a:bodyPr>
          <a:lstStyle/>
          <a:p>
            <a:pPr marL="0" indent="0" algn="ctr">
              <a:buNone/>
            </a:pPr>
            <a:r>
              <a:rPr lang="en-US" sz="7700" b="1" dirty="0" smtClean="0"/>
              <a:t>Urban Homesteading</a:t>
            </a:r>
            <a:endParaRPr lang="en-US" sz="7700" dirty="0" smtClean="0"/>
          </a:p>
          <a:p>
            <a:pPr algn="ctr">
              <a:buFontTx/>
              <a:buNone/>
            </a:pPr>
            <a:endParaRPr lang="en-US" dirty="0" smtClean="0"/>
          </a:p>
        </p:txBody>
      </p:sp>
      <p:pic>
        <p:nvPicPr>
          <p:cNvPr id="4" name="Picture 3" descr="logo1.jpg"/>
          <p:cNvPicPr>
            <a:picLocks noChangeAspect="1"/>
          </p:cNvPicPr>
          <p:nvPr/>
        </p:nvPicPr>
        <p:blipFill>
          <a:blip r:embed="rId2" cstate="print"/>
          <a:stretch>
            <a:fillRect/>
          </a:stretch>
        </p:blipFill>
        <p:spPr>
          <a:xfrm>
            <a:off x="152400" y="76200"/>
            <a:ext cx="1069848" cy="932688"/>
          </a:xfrm>
          <a:prstGeom prst="rect">
            <a:avLst/>
          </a:prstGeom>
        </p:spPr>
      </p:pic>
      <p:sp>
        <p:nvSpPr>
          <p:cNvPr id="5" name="Slide Number Placeholder 4"/>
          <p:cNvSpPr>
            <a:spLocks noGrp="1"/>
          </p:cNvSpPr>
          <p:nvPr>
            <p:ph type="sldNum" sz="quarter" idx="12"/>
          </p:nvPr>
        </p:nvSpPr>
        <p:spPr/>
        <p:txBody>
          <a:bodyPr/>
          <a:lstStyle/>
          <a:p>
            <a:fld id="{69E29E33-B620-47F9-BB04-8846C2A5AFCC}" type="slidenum">
              <a:rPr kumimoji="0" lang="en-US" smtClean="0"/>
              <a:pPr/>
              <a:t>26</a:t>
            </a:fld>
            <a:endParaRPr kumimoji="0" lang="en-US"/>
          </a:p>
        </p:txBody>
      </p:sp>
      <p:sp>
        <p:nvSpPr>
          <p:cNvPr id="6" name="TextBox 5"/>
          <p:cNvSpPr txBox="1"/>
          <p:nvPr/>
        </p:nvSpPr>
        <p:spPr>
          <a:xfrm>
            <a:off x="228600" y="1295400"/>
            <a:ext cx="8153400" cy="4401205"/>
          </a:xfrm>
          <a:prstGeom prst="rect">
            <a:avLst/>
          </a:prstGeom>
          <a:noFill/>
        </p:spPr>
        <p:txBody>
          <a:bodyPr wrap="square" rtlCol="0">
            <a:spAutoFit/>
          </a:bodyPr>
          <a:lstStyle/>
          <a:p>
            <a:pPr algn="l"/>
            <a:r>
              <a:rPr lang="en-US" sz="2000" dirty="0" smtClean="0">
                <a:latin typeface="+mn-lt"/>
              </a:rPr>
              <a:t>At the heart of the dispute is the Institute’s complaint to </a:t>
            </a:r>
            <a:r>
              <a:rPr lang="en-US" sz="2000" dirty="0" err="1" smtClean="0">
                <a:latin typeface="+mn-lt"/>
              </a:rPr>
              <a:t>Facebook</a:t>
            </a:r>
            <a:r>
              <a:rPr lang="en-US" sz="2000" dirty="0" smtClean="0">
                <a:latin typeface="+mn-lt"/>
              </a:rPr>
              <a:t> regarding a web site page promoting a book on urban homesteading, which led to </a:t>
            </a:r>
            <a:r>
              <a:rPr lang="en-US" sz="2000" dirty="0" err="1" smtClean="0">
                <a:latin typeface="+mn-lt"/>
              </a:rPr>
              <a:t>Facebook’s</a:t>
            </a:r>
            <a:r>
              <a:rPr lang="en-US" sz="2000" dirty="0" smtClean="0">
                <a:latin typeface="+mn-lt"/>
              </a:rPr>
              <a:t> taking down of the page. When the publisher complained, </a:t>
            </a:r>
            <a:r>
              <a:rPr lang="en-US" sz="2000" dirty="0" err="1" smtClean="0">
                <a:latin typeface="+mn-lt"/>
              </a:rPr>
              <a:t>Facebook</a:t>
            </a:r>
            <a:r>
              <a:rPr lang="en-US" sz="2000" dirty="0" smtClean="0">
                <a:latin typeface="+mn-lt"/>
              </a:rPr>
              <a:t> told them it was a matter to be decided between the Institute and the authors — and the page remained down.</a:t>
            </a:r>
          </a:p>
          <a:p>
            <a:pPr algn="l"/>
            <a:endParaRPr lang="en-US" sz="2000" dirty="0" smtClean="0">
              <a:latin typeface="+mn-lt"/>
            </a:endParaRPr>
          </a:p>
          <a:p>
            <a:pPr algn="l"/>
            <a:r>
              <a:rPr lang="en-US" sz="2000" dirty="0" smtClean="0">
                <a:latin typeface="+mn-lt"/>
              </a:rPr>
              <a:t>Argument- how did they get to register the name?  The defendants maintain that although “the Institute managed to register the term as a trademark (in connection with ‘educational services’ such as blogging)[,] . . . the term ‘urban homesteading’ </a:t>
            </a:r>
            <a:r>
              <a:rPr lang="en-US" sz="2000" u="sng" dirty="0" smtClean="0">
                <a:latin typeface="+mn-lt"/>
              </a:rPr>
              <a:t>is commonly understood to refer to a popular movement and related set of practices.</a:t>
            </a:r>
            <a:r>
              <a:rPr lang="en-US" sz="2000" dirty="0" smtClean="0">
                <a:latin typeface="+mn-lt"/>
              </a:rPr>
              <a:t>”  According to them, “and anyone else — are free to use it in that descriptive sense, and that is exactly what they did.”</a:t>
            </a:r>
          </a:p>
          <a:p>
            <a:pPr algn="l"/>
            <a:endParaRPr lang="en-US" sz="2000" dirty="0">
              <a:latin typeface="+mn-lt"/>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3" name="Rectangle 3"/>
          <p:cNvSpPr>
            <a:spLocks noGrp="1" noChangeArrowheads="1"/>
          </p:cNvSpPr>
          <p:nvPr>
            <p:ph idx="1"/>
          </p:nvPr>
        </p:nvSpPr>
        <p:spPr>
          <a:xfrm>
            <a:off x="1219200" y="381000"/>
            <a:ext cx="7162800" cy="762000"/>
          </a:xfrm>
        </p:spPr>
        <p:txBody>
          <a:bodyPr>
            <a:normAutofit fontScale="70000" lnSpcReduction="20000"/>
          </a:bodyPr>
          <a:lstStyle/>
          <a:p>
            <a:pPr marL="0" indent="0" algn="ctr">
              <a:buNone/>
            </a:pPr>
            <a:r>
              <a:rPr lang="en-US" sz="7700" b="1" dirty="0" smtClean="0"/>
              <a:t>Urban Homesteading</a:t>
            </a:r>
            <a:endParaRPr lang="en-US" sz="7700" dirty="0" smtClean="0"/>
          </a:p>
          <a:p>
            <a:pPr algn="ctr">
              <a:buFontTx/>
              <a:buNone/>
            </a:pPr>
            <a:endParaRPr lang="en-US" dirty="0" smtClean="0"/>
          </a:p>
        </p:txBody>
      </p:sp>
      <p:pic>
        <p:nvPicPr>
          <p:cNvPr id="4" name="Picture 3" descr="logo1.jpg"/>
          <p:cNvPicPr>
            <a:picLocks noChangeAspect="1"/>
          </p:cNvPicPr>
          <p:nvPr/>
        </p:nvPicPr>
        <p:blipFill>
          <a:blip r:embed="rId2" cstate="print"/>
          <a:stretch>
            <a:fillRect/>
          </a:stretch>
        </p:blipFill>
        <p:spPr>
          <a:xfrm>
            <a:off x="152400" y="76200"/>
            <a:ext cx="1069848" cy="932688"/>
          </a:xfrm>
          <a:prstGeom prst="rect">
            <a:avLst/>
          </a:prstGeom>
        </p:spPr>
      </p:pic>
      <p:sp>
        <p:nvSpPr>
          <p:cNvPr id="5" name="Slide Number Placeholder 4"/>
          <p:cNvSpPr>
            <a:spLocks noGrp="1"/>
          </p:cNvSpPr>
          <p:nvPr>
            <p:ph type="sldNum" sz="quarter" idx="12"/>
          </p:nvPr>
        </p:nvSpPr>
        <p:spPr/>
        <p:txBody>
          <a:bodyPr/>
          <a:lstStyle/>
          <a:p>
            <a:fld id="{69E29E33-B620-47F9-BB04-8846C2A5AFCC}" type="slidenum">
              <a:rPr kumimoji="0" lang="en-US" smtClean="0"/>
              <a:pPr/>
              <a:t>27</a:t>
            </a:fld>
            <a:endParaRPr kumimoji="0" lang="en-US"/>
          </a:p>
        </p:txBody>
      </p:sp>
      <p:sp>
        <p:nvSpPr>
          <p:cNvPr id="6" name="TextBox 5"/>
          <p:cNvSpPr txBox="1"/>
          <p:nvPr/>
        </p:nvSpPr>
        <p:spPr>
          <a:xfrm>
            <a:off x="76200" y="1066800"/>
            <a:ext cx="9067800" cy="5386090"/>
          </a:xfrm>
          <a:prstGeom prst="rect">
            <a:avLst/>
          </a:prstGeom>
          <a:noFill/>
        </p:spPr>
        <p:txBody>
          <a:bodyPr wrap="square" rtlCol="0">
            <a:spAutoFit/>
          </a:bodyPr>
          <a:lstStyle/>
          <a:p>
            <a:pPr algn="l"/>
            <a:r>
              <a:rPr lang="en-US" sz="1800" dirty="0" smtClean="0">
                <a:latin typeface="+mn-lt"/>
              </a:rPr>
              <a:t>The parties points:</a:t>
            </a:r>
          </a:p>
          <a:p>
            <a:pPr algn="l"/>
            <a:endParaRPr lang="en-US" sz="1800" dirty="0" smtClean="0">
              <a:latin typeface="+mn-lt"/>
            </a:endParaRPr>
          </a:p>
          <a:p>
            <a:pPr algn="l"/>
            <a:r>
              <a:rPr lang="en-US" sz="1800" dirty="0" smtClean="0">
                <a:latin typeface="+mn-lt"/>
              </a:rPr>
              <a:t>Historically, a registration of this kind of mark might have had limited impact, because sensible mark-owners would think twice before bringing legal action and, short of such action, most legal users could ignore any improper threats. </a:t>
            </a:r>
          </a:p>
          <a:p>
            <a:pPr algn="l"/>
            <a:endParaRPr lang="en-US" sz="1800" dirty="0" smtClean="0">
              <a:latin typeface="+mn-lt"/>
            </a:endParaRPr>
          </a:p>
          <a:p>
            <a:pPr algn="l"/>
            <a:r>
              <a:rPr lang="en-US" sz="1800" dirty="0" smtClean="0">
                <a:latin typeface="+mn-lt"/>
              </a:rPr>
              <a:t>In the Internet context, however, individuals and organizations rely on service providers to help them communicate with the world (YouTube, </a:t>
            </a:r>
            <a:r>
              <a:rPr lang="en-US" sz="1800" dirty="0" err="1" smtClean="0">
                <a:latin typeface="+mn-lt"/>
              </a:rPr>
              <a:t>Facebook</a:t>
            </a:r>
            <a:r>
              <a:rPr lang="en-US" sz="1800" dirty="0" smtClean="0">
                <a:latin typeface="+mn-lt"/>
              </a:rPr>
              <a:t>, eBay, Blogger, etc.). A trademark complaint directed to one of those providers can mean a </a:t>
            </a:r>
            <a:r>
              <a:rPr lang="en-US" sz="1800" u="sng" dirty="0" smtClean="0">
                <a:latin typeface="+mn-lt"/>
              </a:rPr>
              <a:t>fast and easy takedown</a:t>
            </a:r>
            <a:r>
              <a:rPr lang="en-US" sz="1800" dirty="0" smtClean="0">
                <a:latin typeface="+mn-lt"/>
              </a:rPr>
              <a:t> given that those service providers usually don’t have the resources and/or the inclination to investigate trademark infringement claims. </a:t>
            </a:r>
          </a:p>
          <a:p>
            <a:pPr algn="l"/>
            <a:endParaRPr lang="en-US" sz="1800" dirty="0" smtClean="0">
              <a:latin typeface="+mn-lt"/>
            </a:endParaRPr>
          </a:p>
          <a:p>
            <a:pPr algn="l"/>
            <a:r>
              <a:rPr lang="en-US" sz="1800" dirty="0" smtClean="0">
                <a:latin typeface="+mn-lt"/>
              </a:rPr>
              <a:t>Moreover, because there is no counter-notice procedure, the targets of an improper takedown have no easy way to get their content back up.</a:t>
            </a:r>
          </a:p>
          <a:p>
            <a:pPr algn="l"/>
            <a:endParaRPr lang="en-US" sz="1800" dirty="0" smtClean="0">
              <a:latin typeface="+mn-lt"/>
            </a:endParaRPr>
          </a:p>
          <a:p>
            <a:pPr algn="l"/>
            <a:r>
              <a:rPr lang="en-US" sz="1800" dirty="0" smtClean="0">
                <a:latin typeface="+mn-lt"/>
              </a:rPr>
              <a:t>In response to the Institute’s claim over “urban homesteading,” many people taking part in this movement have joined in the fight against the </a:t>
            </a:r>
            <a:r>
              <a:rPr lang="en-US" sz="1800" dirty="0" err="1" smtClean="0">
                <a:latin typeface="+mn-lt"/>
              </a:rPr>
              <a:t>trademarking</a:t>
            </a:r>
            <a:r>
              <a:rPr lang="en-US" sz="1800" dirty="0" smtClean="0">
                <a:latin typeface="+mn-lt"/>
              </a:rPr>
              <a:t> of the term. So far there has been an </a:t>
            </a:r>
            <a:r>
              <a:rPr lang="en-US" sz="1800" u="sng" dirty="0" smtClean="0">
                <a:latin typeface="+mn-lt"/>
              </a:rPr>
              <a:t>Urban Homesteader’s Day of Action </a:t>
            </a:r>
            <a:r>
              <a:rPr lang="en-US" sz="1800" dirty="0" smtClean="0">
                <a:latin typeface="+mn-lt"/>
              </a:rPr>
              <a:t>and a </a:t>
            </a:r>
            <a:r>
              <a:rPr lang="en-US" sz="1800" u="sng" dirty="0" smtClean="0">
                <a:latin typeface="+mn-lt"/>
              </a:rPr>
              <a:t>YouTube campaign</a:t>
            </a:r>
            <a:r>
              <a:rPr lang="en-US" sz="1800" dirty="0" smtClean="0">
                <a:latin typeface="+mn-lt"/>
              </a:rPr>
              <a:t> in support of these efforts.</a:t>
            </a:r>
          </a:p>
          <a:p>
            <a:pPr algn="l"/>
            <a:endParaRPr lang="en-US" sz="2000" dirty="0">
              <a:latin typeface="+mn-lt"/>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3" name="Rectangle 3"/>
          <p:cNvSpPr>
            <a:spLocks noGrp="1" noChangeArrowheads="1"/>
          </p:cNvSpPr>
          <p:nvPr>
            <p:ph idx="1"/>
          </p:nvPr>
        </p:nvSpPr>
        <p:spPr>
          <a:xfrm>
            <a:off x="1219200" y="381000"/>
            <a:ext cx="7848600" cy="762000"/>
          </a:xfrm>
        </p:spPr>
        <p:txBody>
          <a:bodyPr>
            <a:normAutofit fontScale="40000" lnSpcReduction="20000"/>
          </a:bodyPr>
          <a:lstStyle/>
          <a:p>
            <a:pPr>
              <a:buNone/>
            </a:pPr>
            <a:r>
              <a:rPr lang="en-US" sz="8400" b="1" dirty="0" smtClean="0"/>
              <a:t>First Descents, First Ascent- Who’s first…….</a:t>
            </a:r>
            <a:endParaRPr lang="en-US" sz="8400" dirty="0" smtClean="0"/>
          </a:p>
          <a:p>
            <a:pPr algn="ctr">
              <a:buFontTx/>
              <a:buNone/>
            </a:pPr>
            <a:endParaRPr lang="en-US" dirty="0" smtClean="0"/>
          </a:p>
        </p:txBody>
      </p:sp>
      <p:pic>
        <p:nvPicPr>
          <p:cNvPr id="4" name="Picture 3" descr="logo1.jpg"/>
          <p:cNvPicPr>
            <a:picLocks noChangeAspect="1"/>
          </p:cNvPicPr>
          <p:nvPr/>
        </p:nvPicPr>
        <p:blipFill>
          <a:blip r:embed="rId2" cstate="print"/>
          <a:stretch>
            <a:fillRect/>
          </a:stretch>
        </p:blipFill>
        <p:spPr>
          <a:xfrm>
            <a:off x="152400" y="76200"/>
            <a:ext cx="1069848" cy="932688"/>
          </a:xfrm>
          <a:prstGeom prst="rect">
            <a:avLst/>
          </a:prstGeom>
        </p:spPr>
      </p:pic>
      <p:sp>
        <p:nvSpPr>
          <p:cNvPr id="5" name="Slide Number Placeholder 4"/>
          <p:cNvSpPr>
            <a:spLocks noGrp="1"/>
          </p:cNvSpPr>
          <p:nvPr>
            <p:ph type="sldNum" sz="quarter" idx="12"/>
          </p:nvPr>
        </p:nvSpPr>
        <p:spPr/>
        <p:txBody>
          <a:bodyPr/>
          <a:lstStyle/>
          <a:p>
            <a:fld id="{69E29E33-B620-47F9-BB04-8846C2A5AFCC}" type="slidenum">
              <a:rPr kumimoji="0" lang="en-US" smtClean="0"/>
              <a:pPr/>
              <a:t>28</a:t>
            </a:fld>
            <a:endParaRPr kumimoji="0" lang="en-US"/>
          </a:p>
        </p:txBody>
      </p:sp>
      <p:sp>
        <p:nvSpPr>
          <p:cNvPr id="6" name="TextBox 5"/>
          <p:cNvSpPr txBox="1"/>
          <p:nvPr/>
        </p:nvSpPr>
        <p:spPr>
          <a:xfrm>
            <a:off x="152400" y="1447800"/>
            <a:ext cx="8686800" cy="4093428"/>
          </a:xfrm>
          <a:prstGeom prst="rect">
            <a:avLst/>
          </a:prstGeom>
          <a:noFill/>
        </p:spPr>
        <p:txBody>
          <a:bodyPr wrap="square" rtlCol="0">
            <a:spAutoFit/>
          </a:bodyPr>
          <a:lstStyle/>
          <a:p>
            <a:pPr algn="l"/>
            <a:r>
              <a:rPr lang="en-US" sz="2000" dirty="0" smtClean="0">
                <a:latin typeface="+mj-lt"/>
              </a:rPr>
              <a:t>First Descents, Inc., a Colorado-based non-profit, filed a trademark infringement lawsuit against Eddie Bauer, the outdoor clothing manufacturer, for the similarity of the company's brand names First Ascent and First Descent. </a:t>
            </a:r>
          </a:p>
          <a:p>
            <a:pPr algn="l"/>
            <a:endParaRPr lang="en-US" sz="2000" dirty="0" smtClean="0">
              <a:latin typeface="+mj-lt"/>
            </a:endParaRPr>
          </a:p>
          <a:p>
            <a:pPr algn="l"/>
            <a:r>
              <a:rPr lang="en-US" sz="2000" dirty="0" smtClean="0">
                <a:latin typeface="+mj-lt"/>
              </a:rPr>
              <a:t>Pro kayaker Brad </a:t>
            </a:r>
            <a:r>
              <a:rPr lang="en-US" sz="2000" dirty="0" err="1" smtClean="0">
                <a:latin typeface="+mj-lt"/>
              </a:rPr>
              <a:t>Ludden</a:t>
            </a:r>
            <a:r>
              <a:rPr lang="en-US" sz="2000" dirty="0" smtClean="0">
                <a:latin typeface="+mj-lt"/>
              </a:rPr>
              <a:t> started First Descents, Inc. in 2001 to help young adults with cancer experience whitewater kayaking. The organization has since grown to include activities like surfing, climbing, and mountaineering. First Descents obtained common law trademark rights in 2001 and as the organization grew to include camp apparel, they filed for a trademark in clothing in September 2008, citing their first use dates in 2001. That application was suspended by the U.S. Patent and Trademark Office as a result of the trademark applications that had been filed a few months earlier by Eddie Bauer. </a:t>
            </a:r>
          </a:p>
          <a:p>
            <a:pPr algn="l"/>
            <a:endParaRPr lang="en-US" sz="2000" dirty="0">
              <a:latin typeface="+mj-lt"/>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3" name="Rectangle 3"/>
          <p:cNvSpPr>
            <a:spLocks noGrp="1" noChangeArrowheads="1"/>
          </p:cNvSpPr>
          <p:nvPr>
            <p:ph idx="1"/>
          </p:nvPr>
        </p:nvSpPr>
        <p:spPr>
          <a:xfrm>
            <a:off x="1219200" y="381000"/>
            <a:ext cx="7848600" cy="762000"/>
          </a:xfrm>
        </p:spPr>
        <p:txBody>
          <a:bodyPr>
            <a:normAutofit fontScale="40000" lnSpcReduction="20000"/>
          </a:bodyPr>
          <a:lstStyle/>
          <a:p>
            <a:pPr>
              <a:buNone/>
            </a:pPr>
            <a:r>
              <a:rPr lang="en-US" sz="8400" b="1" dirty="0" smtClean="0"/>
              <a:t>First Descents, First Ascent- Who’s first…….</a:t>
            </a:r>
            <a:endParaRPr lang="en-US" sz="8400" dirty="0" smtClean="0"/>
          </a:p>
          <a:p>
            <a:pPr algn="ctr">
              <a:buFontTx/>
              <a:buNone/>
            </a:pPr>
            <a:endParaRPr lang="en-US" dirty="0" smtClean="0"/>
          </a:p>
        </p:txBody>
      </p:sp>
      <p:pic>
        <p:nvPicPr>
          <p:cNvPr id="4" name="Picture 3" descr="logo1.jpg"/>
          <p:cNvPicPr>
            <a:picLocks noChangeAspect="1"/>
          </p:cNvPicPr>
          <p:nvPr/>
        </p:nvPicPr>
        <p:blipFill>
          <a:blip r:embed="rId2" cstate="print"/>
          <a:stretch>
            <a:fillRect/>
          </a:stretch>
        </p:blipFill>
        <p:spPr>
          <a:xfrm>
            <a:off x="152400" y="76200"/>
            <a:ext cx="1069848" cy="932688"/>
          </a:xfrm>
          <a:prstGeom prst="rect">
            <a:avLst/>
          </a:prstGeom>
        </p:spPr>
      </p:pic>
      <p:sp>
        <p:nvSpPr>
          <p:cNvPr id="5" name="Slide Number Placeholder 4"/>
          <p:cNvSpPr>
            <a:spLocks noGrp="1"/>
          </p:cNvSpPr>
          <p:nvPr>
            <p:ph type="sldNum" sz="quarter" idx="12"/>
          </p:nvPr>
        </p:nvSpPr>
        <p:spPr/>
        <p:txBody>
          <a:bodyPr/>
          <a:lstStyle/>
          <a:p>
            <a:fld id="{69E29E33-B620-47F9-BB04-8846C2A5AFCC}" type="slidenum">
              <a:rPr kumimoji="0" lang="en-US" smtClean="0"/>
              <a:pPr/>
              <a:t>29</a:t>
            </a:fld>
            <a:endParaRPr kumimoji="0" lang="en-US"/>
          </a:p>
        </p:txBody>
      </p:sp>
      <p:sp>
        <p:nvSpPr>
          <p:cNvPr id="6" name="TextBox 5"/>
          <p:cNvSpPr txBox="1"/>
          <p:nvPr/>
        </p:nvSpPr>
        <p:spPr>
          <a:xfrm>
            <a:off x="152400" y="1447800"/>
            <a:ext cx="8686800" cy="4708981"/>
          </a:xfrm>
          <a:prstGeom prst="rect">
            <a:avLst/>
          </a:prstGeom>
          <a:noFill/>
        </p:spPr>
        <p:txBody>
          <a:bodyPr wrap="square" rtlCol="0">
            <a:spAutoFit/>
          </a:bodyPr>
          <a:lstStyle/>
          <a:p>
            <a:pPr algn="l"/>
            <a:r>
              <a:rPr lang="en-US" sz="2000" dirty="0" smtClean="0">
                <a:latin typeface="+mj-lt"/>
              </a:rPr>
              <a:t>In 2009, Eddie Bauer launched First Ascent, a line of technical clothing co-designed by ski and mountain guides. A couple of ski products within that line were named First Descent. First Descents, Inc.'s COO Kelly </a:t>
            </a:r>
            <a:r>
              <a:rPr lang="en-US" sz="2000" dirty="0" err="1" smtClean="0">
                <a:latin typeface="+mj-lt"/>
              </a:rPr>
              <a:t>Malin</a:t>
            </a:r>
            <a:r>
              <a:rPr lang="en-US" sz="2000" dirty="0" smtClean="0">
                <a:latin typeface="+mj-lt"/>
              </a:rPr>
              <a:t> told ESPN that she has witnessed consumer confusion between the two brands. In a company press release, First Descents stated: "When Eddie Bauer launched its 'First Ascent' and  'First Descent' product lines, and began marketing efforts at the same events where we had an established presence, our ability to distinguish our organization and its First Descents outdoor adventure therapy programs was lost.“</a:t>
            </a:r>
          </a:p>
          <a:p>
            <a:pPr algn="l"/>
            <a:endParaRPr lang="en-US" sz="2000" dirty="0" smtClean="0">
              <a:latin typeface="+mj-lt"/>
            </a:endParaRPr>
          </a:p>
          <a:p>
            <a:pPr algn="l"/>
            <a:r>
              <a:rPr lang="en-US" sz="2000" dirty="0" smtClean="0">
                <a:latin typeface="+mj-lt"/>
              </a:rPr>
              <a:t>According to a corporate statement issued by Eddie Bauer, the Seattle-based company has ownership of trademark rights to the name First Ascent that date back to 1988, prior to the existence of First Descents, Inc. They applied for registration of the name First Descent with the U.S. Patent and Trademark Office in 2008 and that registration was granted in 2011. </a:t>
            </a:r>
          </a:p>
          <a:p>
            <a:pPr algn="l"/>
            <a:endParaRPr lang="en-US" sz="2000" dirty="0">
              <a:latin typeface="+mj-l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3" name="Rectangle 3"/>
          <p:cNvSpPr>
            <a:spLocks noGrp="1" noChangeArrowheads="1"/>
          </p:cNvSpPr>
          <p:nvPr>
            <p:ph idx="1"/>
          </p:nvPr>
        </p:nvSpPr>
        <p:spPr/>
        <p:txBody>
          <a:bodyPr/>
          <a:lstStyle/>
          <a:p>
            <a:pPr algn="ctr">
              <a:buFontTx/>
              <a:buNone/>
            </a:pPr>
            <a:r>
              <a:rPr lang="en-US" sz="5400" dirty="0" smtClean="0">
                <a:solidFill>
                  <a:srgbClr val="003366"/>
                </a:solidFill>
              </a:rPr>
              <a:t>Trademarks</a:t>
            </a:r>
          </a:p>
          <a:p>
            <a:pPr lvl="5"/>
            <a:r>
              <a:rPr lang="en-US" sz="4200" dirty="0" smtClean="0">
                <a:solidFill>
                  <a:srgbClr val="003366"/>
                </a:solidFill>
              </a:rPr>
              <a:t>Definitions</a:t>
            </a:r>
          </a:p>
          <a:p>
            <a:pPr lvl="5"/>
            <a:r>
              <a:rPr lang="en-US" sz="4200" dirty="0" smtClean="0">
                <a:solidFill>
                  <a:srgbClr val="003366"/>
                </a:solidFill>
              </a:rPr>
              <a:t>Common Terms</a:t>
            </a:r>
            <a:endParaRPr lang="en-US" sz="4200" dirty="0">
              <a:solidFill>
                <a:srgbClr val="003366"/>
              </a:solidFill>
            </a:endParaRPr>
          </a:p>
        </p:txBody>
      </p:sp>
      <p:pic>
        <p:nvPicPr>
          <p:cNvPr id="4" name="Picture 3" descr="logo1.jpg"/>
          <p:cNvPicPr>
            <a:picLocks noChangeAspect="1"/>
          </p:cNvPicPr>
          <p:nvPr/>
        </p:nvPicPr>
        <p:blipFill>
          <a:blip r:embed="rId2" cstate="print"/>
          <a:stretch>
            <a:fillRect/>
          </a:stretch>
        </p:blipFill>
        <p:spPr>
          <a:xfrm>
            <a:off x="152400" y="76200"/>
            <a:ext cx="1069848" cy="932688"/>
          </a:xfrm>
          <a:prstGeom prst="rect">
            <a:avLst/>
          </a:prstGeom>
        </p:spPr>
      </p:pic>
      <p:sp>
        <p:nvSpPr>
          <p:cNvPr id="5" name="Slide Number Placeholder 4"/>
          <p:cNvSpPr>
            <a:spLocks noGrp="1"/>
          </p:cNvSpPr>
          <p:nvPr>
            <p:ph type="sldNum" sz="quarter" idx="12"/>
          </p:nvPr>
        </p:nvSpPr>
        <p:spPr/>
        <p:txBody>
          <a:bodyPr/>
          <a:lstStyle/>
          <a:p>
            <a:fld id="{69E29E33-B620-47F9-BB04-8846C2A5AFCC}" type="slidenum">
              <a:rPr kumimoji="0" lang="en-US" smtClean="0"/>
              <a:pPr/>
              <a:t>3</a:t>
            </a:fld>
            <a:endParaRPr kumimoji="0"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3" name="Rectangle 3"/>
          <p:cNvSpPr>
            <a:spLocks noGrp="1" noChangeArrowheads="1"/>
          </p:cNvSpPr>
          <p:nvPr>
            <p:ph idx="1"/>
          </p:nvPr>
        </p:nvSpPr>
        <p:spPr>
          <a:xfrm>
            <a:off x="457200" y="762000"/>
            <a:ext cx="8229600" cy="4525963"/>
          </a:xfrm>
        </p:spPr>
        <p:txBody>
          <a:bodyPr/>
          <a:lstStyle/>
          <a:p>
            <a:pPr algn="ctr">
              <a:buFontTx/>
              <a:buNone/>
            </a:pPr>
            <a:endParaRPr lang="en-US" sz="5400" dirty="0">
              <a:solidFill>
                <a:srgbClr val="003366"/>
              </a:solidFill>
            </a:endParaRPr>
          </a:p>
          <a:p>
            <a:pPr algn="ctr">
              <a:buFontTx/>
              <a:buNone/>
            </a:pPr>
            <a:r>
              <a:rPr lang="en-US" sz="5400" dirty="0" smtClean="0">
                <a:solidFill>
                  <a:srgbClr val="003366"/>
                </a:solidFill>
              </a:rPr>
              <a:t>Trademark </a:t>
            </a:r>
          </a:p>
          <a:p>
            <a:pPr algn="ctr">
              <a:buFontTx/>
              <a:buNone/>
            </a:pPr>
            <a:r>
              <a:rPr lang="en-US" sz="5400" dirty="0" smtClean="0">
                <a:solidFill>
                  <a:srgbClr val="003366"/>
                </a:solidFill>
              </a:rPr>
              <a:t>Protection/Registration Process</a:t>
            </a:r>
          </a:p>
        </p:txBody>
      </p:sp>
      <p:pic>
        <p:nvPicPr>
          <p:cNvPr id="4" name="Picture 3" descr="logo1.jpg"/>
          <p:cNvPicPr>
            <a:picLocks noChangeAspect="1"/>
          </p:cNvPicPr>
          <p:nvPr/>
        </p:nvPicPr>
        <p:blipFill>
          <a:blip r:embed="rId2" cstate="print"/>
          <a:stretch>
            <a:fillRect/>
          </a:stretch>
        </p:blipFill>
        <p:spPr>
          <a:xfrm>
            <a:off x="152400" y="76200"/>
            <a:ext cx="1069848" cy="932688"/>
          </a:xfrm>
          <a:prstGeom prst="rect">
            <a:avLst/>
          </a:prstGeom>
        </p:spPr>
      </p:pic>
      <p:sp>
        <p:nvSpPr>
          <p:cNvPr id="5" name="Slide Number Placeholder 4"/>
          <p:cNvSpPr>
            <a:spLocks noGrp="1"/>
          </p:cNvSpPr>
          <p:nvPr>
            <p:ph type="sldNum" sz="quarter" idx="12"/>
          </p:nvPr>
        </p:nvSpPr>
        <p:spPr/>
        <p:txBody>
          <a:bodyPr/>
          <a:lstStyle/>
          <a:p>
            <a:fld id="{69E29E33-B620-47F9-BB04-8846C2A5AFCC}" type="slidenum">
              <a:rPr kumimoji="0" lang="en-US" smtClean="0"/>
              <a:pPr/>
              <a:t>30</a:t>
            </a:fld>
            <a:endParaRPr kumimoji="0"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Rectangle 2"/>
          <p:cNvSpPr>
            <a:spLocks noGrp="1" noChangeArrowheads="1"/>
          </p:cNvSpPr>
          <p:nvPr>
            <p:ph type="title"/>
          </p:nvPr>
        </p:nvSpPr>
        <p:spPr>
          <a:xfrm>
            <a:off x="381000" y="762000"/>
            <a:ext cx="8229600" cy="1143000"/>
          </a:xfrm>
        </p:spPr>
        <p:txBody>
          <a:bodyPr>
            <a:normAutofit fontScale="90000"/>
          </a:bodyPr>
          <a:lstStyle/>
          <a:p>
            <a:r>
              <a:rPr lang="en-US" dirty="0">
                <a:solidFill>
                  <a:schemeClr val="tx1"/>
                </a:solidFill>
              </a:rPr>
              <a:t>How Are Trademark Rights Obtained?</a:t>
            </a:r>
          </a:p>
        </p:txBody>
      </p:sp>
      <p:sp>
        <p:nvSpPr>
          <p:cNvPr id="169987" name="Rectangle 3"/>
          <p:cNvSpPr>
            <a:spLocks noGrp="1" noChangeArrowheads="1"/>
          </p:cNvSpPr>
          <p:nvPr>
            <p:ph idx="1"/>
          </p:nvPr>
        </p:nvSpPr>
        <p:spPr>
          <a:xfrm>
            <a:off x="457200" y="1905000"/>
            <a:ext cx="8229600" cy="4679950"/>
          </a:xfrm>
        </p:spPr>
        <p:txBody>
          <a:bodyPr>
            <a:normAutofit fontScale="85000" lnSpcReduction="20000"/>
          </a:bodyPr>
          <a:lstStyle/>
          <a:p>
            <a:endParaRPr lang="en-US" sz="2600" dirty="0"/>
          </a:p>
          <a:p>
            <a:pPr marL="234950" indent="-234950">
              <a:lnSpc>
                <a:spcPct val="110000"/>
              </a:lnSpc>
              <a:tabLst>
                <a:tab pos="350838" algn="l"/>
              </a:tabLst>
              <a:defRPr/>
            </a:pPr>
            <a:r>
              <a:rPr lang="en-US" sz="3000" dirty="0" smtClean="0"/>
              <a:t>  Acquired in the U.S. by filing and/or use of the mark.</a:t>
            </a:r>
          </a:p>
          <a:p>
            <a:pPr marL="234950" indent="-234950">
              <a:lnSpc>
                <a:spcPct val="110000"/>
              </a:lnSpc>
              <a:defRPr/>
            </a:pPr>
            <a:endParaRPr lang="en-US" sz="3000" dirty="0" smtClean="0"/>
          </a:p>
          <a:p>
            <a:pPr marL="396875" indent="-396875">
              <a:lnSpc>
                <a:spcPct val="110000"/>
              </a:lnSpc>
              <a:tabLst>
                <a:tab pos="350838" algn="l"/>
              </a:tabLst>
              <a:defRPr/>
            </a:pPr>
            <a:r>
              <a:rPr lang="en-US" sz="3000" dirty="0" smtClean="0"/>
              <a:t>Acquired in many foreign countries primarily by  	 registration.</a:t>
            </a:r>
          </a:p>
          <a:p>
            <a:pPr marL="234950" indent="-234950">
              <a:lnSpc>
                <a:spcPct val="110000"/>
              </a:lnSpc>
              <a:defRPr/>
            </a:pPr>
            <a:endParaRPr lang="en-US" sz="3000" dirty="0" smtClean="0"/>
          </a:p>
          <a:p>
            <a:pPr marL="457200" indent="-457200">
              <a:lnSpc>
                <a:spcPct val="110000"/>
              </a:lnSpc>
              <a:tabLst>
                <a:tab pos="517525" algn="l"/>
              </a:tabLst>
              <a:defRPr/>
            </a:pPr>
            <a:r>
              <a:rPr lang="en-US" sz="3000" dirty="0" smtClean="0"/>
              <a:t>Continue to exist so long as the mark is used and       registrations are maintained.</a:t>
            </a:r>
          </a:p>
          <a:p>
            <a:pPr marL="457200" indent="-457200">
              <a:lnSpc>
                <a:spcPct val="110000"/>
              </a:lnSpc>
              <a:buNone/>
              <a:tabLst>
                <a:tab pos="517525" algn="l"/>
              </a:tabLst>
              <a:defRPr/>
            </a:pPr>
            <a:endParaRPr lang="en-US" sz="3000" dirty="0" smtClean="0"/>
          </a:p>
          <a:p>
            <a:pPr marL="457200" indent="-457200">
              <a:lnSpc>
                <a:spcPct val="110000"/>
              </a:lnSpc>
              <a:tabLst>
                <a:tab pos="517525" algn="l"/>
              </a:tabLst>
              <a:defRPr/>
            </a:pPr>
            <a:r>
              <a:rPr lang="en-US" sz="3000" dirty="0" smtClean="0"/>
              <a:t>Register domain names – cheaper now then later – UDRP costs</a:t>
            </a:r>
          </a:p>
          <a:p>
            <a:pPr>
              <a:buFontTx/>
              <a:buNone/>
            </a:pPr>
            <a:endParaRPr lang="en-US" dirty="0"/>
          </a:p>
        </p:txBody>
      </p:sp>
      <p:pic>
        <p:nvPicPr>
          <p:cNvPr id="4" name="Picture 3" descr="logo1.jpg"/>
          <p:cNvPicPr>
            <a:picLocks noChangeAspect="1"/>
          </p:cNvPicPr>
          <p:nvPr/>
        </p:nvPicPr>
        <p:blipFill>
          <a:blip r:embed="rId2" cstate="print"/>
          <a:stretch>
            <a:fillRect/>
          </a:stretch>
        </p:blipFill>
        <p:spPr>
          <a:xfrm>
            <a:off x="152400" y="76200"/>
            <a:ext cx="1069848" cy="932688"/>
          </a:xfrm>
          <a:prstGeom prst="rect">
            <a:avLst/>
          </a:prstGeom>
        </p:spPr>
      </p:pic>
      <p:sp>
        <p:nvSpPr>
          <p:cNvPr id="5" name="Slide Number Placeholder 4"/>
          <p:cNvSpPr>
            <a:spLocks noGrp="1"/>
          </p:cNvSpPr>
          <p:nvPr>
            <p:ph type="sldNum" sz="quarter" idx="12"/>
          </p:nvPr>
        </p:nvSpPr>
        <p:spPr/>
        <p:txBody>
          <a:bodyPr/>
          <a:lstStyle/>
          <a:p>
            <a:fld id="{69E29E33-B620-47F9-BB04-8846C2A5AFCC}" type="slidenum">
              <a:rPr kumimoji="0" lang="en-US" smtClean="0"/>
              <a:pPr/>
              <a:t>31</a:t>
            </a:fld>
            <a:endParaRPr kumimoji="0" lang="en-US"/>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609600" y="990600"/>
            <a:ext cx="8153400" cy="1143000"/>
          </a:xfrm>
        </p:spPr>
        <p:txBody>
          <a:bodyPr/>
          <a:lstStyle/>
          <a:p>
            <a:pPr marL="234950" indent="-234950" algn="l"/>
            <a:r>
              <a:rPr lang="en-US" sz="3200" dirty="0" smtClean="0">
                <a:latin typeface="Arial" charset="0"/>
              </a:rPr>
              <a:t>Registration of Trademarks – the Application</a:t>
            </a:r>
          </a:p>
        </p:txBody>
      </p:sp>
      <p:sp>
        <p:nvSpPr>
          <p:cNvPr id="14339" name="Rectangle 3"/>
          <p:cNvSpPr>
            <a:spLocks noGrp="1" noChangeArrowheads="1"/>
          </p:cNvSpPr>
          <p:nvPr>
            <p:ph idx="1"/>
          </p:nvPr>
        </p:nvSpPr>
        <p:spPr>
          <a:xfrm>
            <a:off x="457200" y="2514600"/>
            <a:ext cx="8229600" cy="3657600"/>
          </a:xfrm>
        </p:spPr>
        <p:txBody>
          <a:bodyPr/>
          <a:lstStyle/>
          <a:p>
            <a:pPr>
              <a:lnSpc>
                <a:spcPct val="110000"/>
              </a:lnSpc>
              <a:tabLst>
                <a:tab pos="688975" algn="l"/>
              </a:tabLst>
            </a:pPr>
            <a:r>
              <a:rPr lang="en-US" sz="2400" dirty="0" smtClean="0">
                <a:latin typeface="+mj-lt"/>
              </a:rPr>
              <a:t>Intent to Use v. Actual Use – use E-Filing system (USPTO.GOV)</a:t>
            </a:r>
          </a:p>
          <a:p>
            <a:pPr>
              <a:lnSpc>
                <a:spcPct val="110000"/>
              </a:lnSpc>
              <a:tabLst>
                <a:tab pos="688975" algn="l"/>
              </a:tabLst>
            </a:pPr>
            <a:r>
              <a:rPr lang="en-US" sz="2400" dirty="0" smtClean="0">
                <a:latin typeface="+mj-lt"/>
              </a:rPr>
              <a:t>For U.S. marks, must be in use before registration is granted.</a:t>
            </a:r>
          </a:p>
          <a:p>
            <a:pPr>
              <a:lnSpc>
                <a:spcPct val="110000"/>
              </a:lnSpc>
              <a:tabLst>
                <a:tab pos="688975" algn="l"/>
              </a:tabLst>
            </a:pPr>
            <a:r>
              <a:rPr lang="en-US" sz="2400" dirty="0" smtClean="0">
                <a:latin typeface="+mj-lt"/>
              </a:rPr>
              <a:t>For foreign marks, 2-3 years before registrations, sometimes longer. No use required in many countries.</a:t>
            </a:r>
          </a:p>
          <a:p>
            <a:pPr>
              <a:lnSpc>
                <a:spcPct val="110000"/>
              </a:lnSpc>
              <a:tabLst>
                <a:tab pos="688975" algn="l"/>
              </a:tabLst>
            </a:pPr>
            <a:r>
              <a:rPr lang="en-US" sz="2400" dirty="0" smtClean="0">
                <a:latin typeface="+mj-lt"/>
              </a:rPr>
              <a:t>Madrid Protocol Process</a:t>
            </a:r>
          </a:p>
        </p:txBody>
      </p:sp>
      <p:sp>
        <p:nvSpPr>
          <p:cNvPr id="4" name="Slide Number Placeholder 3"/>
          <p:cNvSpPr>
            <a:spLocks noGrp="1"/>
          </p:cNvSpPr>
          <p:nvPr>
            <p:ph type="sldNum" sz="quarter" idx="12"/>
          </p:nvPr>
        </p:nvSpPr>
        <p:spPr/>
        <p:txBody>
          <a:bodyPr/>
          <a:lstStyle/>
          <a:p>
            <a:fld id="{69E29E33-B620-47F9-BB04-8846C2A5AFCC}" type="slidenum">
              <a:rPr kumimoji="0" lang="en-US" smtClean="0"/>
              <a:pPr/>
              <a:t>32</a:t>
            </a:fld>
            <a:endParaRPr kumimoji="0" lang="en-US"/>
          </a:p>
        </p:txBody>
      </p:sp>
      <p:pic>
        <p:nvPicPr>
          <p:cNvPr id="5" name="Picture 4" descr="logo1.jpg"/>
          <p:cNvPicPr>
            <a:picLocks noChangeAspect="1"/>
          </p:cNvPicPr>
          <p:nvPr/>
        </p:nvPicPr>
        <p:blipFill>
          <a:blip r:embed="rId2" cstate="print"/>
          <a:stretch>
            <a:fillRect/>
          </a:stretch>
        </p:blipFill>
        <p:spPr>
          <a:xfrm>
            <a:off x="152400" y="76200"/>
            <a:ext cx="1069848" cy="932688"/>
          </a:xfrm>
          <a:prstGeom prst="rect">
            <a:avLst/>
          </a:prstGeom>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sz="3200" dirty="0" smtClean="0"/>
              <a:t>What Does Registration Provide?</a:t>
            </a:r>
          </a:p>
        </p:txBody>
      </p:sp>
      <p:sp>
        <p:nvSpPr>
          <p:cNvPr id="15363" name="AutoShape 3"/>
          <p:cNvSpPr>
            <a:spLocks noGrp="1" noChangeAspect="1" noChangeArrowheads="1"/>
          </p:cNvSpPr>
          <p:nvPr>
            <p:ph idx="1"/>
          </p:nvPr>
        </p:nvSpPr>
        <p:spPr>
          <a:xfrm>
            <a:off x="990600" y="1676400"/>
            <a:ext cx="7772400" cy="4267200"/>
          </a:xfrm>
        </p:spPr>
        <p:txBody>
          <a:bodyPr>
            <a:normAutofit lnSpcReduction="10000"/>
          </a:bodyPr>
          <a:lstStyle/>
          <a:p>
            <a:r>
              <a:rPr lang="en-US" sz="2400" dirty="0" smtClean="0">
                <a:latin typeface="+mj-lt"/>
              </a:rPr>
              <a:t>Registration provides a government document that provides a rebuttable presumption of ownership. In other words, the trademark may still be challenged, but the challenger has the greater burden.</a:t>
            </a:r>
          </a:p>
          <a:p>
            <a:endParaRPr lang="en-US" sz="2400" dirty="0" smtClean="0">
              <a:latin typeface="+mj-lt"/>
            </a:endParaRPr>
          </a:p>
          <a:p>
            <a:pPr>
              <a:lnSpc>
                <a:spcPct val="110000"/>
              </a:lnSpc>
            </a:pPr>
            <a:r>
              <a:rPr lang="en-US" sz="2400" dirty="0" smtClean="0">
                <a:latin typeface="+mj-lt"/>
              </a:rPr>
              <a:t>But registration relates to the specific goods only; it does not cover everything. </a:t>
            </a:r>
            <a:r>
              <a:rPr lang="en-US" sz="2400" dirty="0" smtClean="0">
                <a:solidFill>
                  <a:srgbClr val="000000"/>
                </a:solidFill>
                <a:latin typeface="+mj-lt"/>
              </a:rPr>
              <a:t> There are specific “classes” that the owner must apply for (and meet the use criteria). E.g., </a:t>
            </a:r>
            <a:r>
              <a:rPr lang="en-US" sz="2400" i="1" dirty="0" smtClean="0">
                <a:solidFill>
                  <a:srgbClr val="000000"/>
                </a:solidFill>
                <a:latin typeface="+mj-lt"/>
              </a:rPr>
              <a:t>Cadillac</a:t>
            </a:r>
            <a:r>
              <a:rPr lang="en-US" sz="2400" dirty="0" smtClean="0">
                <a:solidFill>
                  <a:srgbClr val="000000"/>
                </a:solidFill>
                <a:latin typeface="+mj-lt"/>
              </a:rPr>
              <a:t> cars and </a:t>
            </a:r>
            <a:r>
              <a:rPr lang="en-US" sz="2400" i="1" dirty="0" smtClean="0">
                <a:solidFill>
                  <a:srgbClr val="000000"/>
                </a:solidFill>
                <a:latin typeface="+mj-lt"/>
              </a:rPr>
              <a:t>Cadillac</a:t>
            </a:r>
            <a:r>
              <a:rPr lang="en-US" sz="2400" dirty="0" smtClean="0">
                <a:solidFill>
                  <a:srgbClr val="000000"/>
                </a:solidFill>
                <a:latin typeface="+mj-lt"/>
              </a:rPr>
              <a:t> dog food. </a:t>
            </a:r>
          </a:p>
          <a:p>
            <a:pPr>
              <a:lnSpc>
                <a:spcPct val="110000"/>
              </a:lnSpc>
            </a:pPr>
            <a:r>
              <a:rPr lang="en-US" sz="2400" dirty="0" smtClean="0">
                <a:solidFill>
                  <a:srgbClr val="000000"/>
                </a:solidFill>
                <a:latin typeface="+mj-lt"/>
              </a:rPr>
              <a:t>Registration is not an exclusive monopoly (compare patent and copyright)</a:t>
            </a:r>
          </a:p>
          <a:p>
            <a:pPr>
              <a:buFont typeface="Monotype Sorts" pitchFamily="2" charset="2"/>
              <a:buNone/>
            </a:pPr>
            <a:endParaRPr lang="en-US" sz="2400" dirty="0" smtClean="0">
              <a:solidFill>
                <a:srgbClr val="000000"/>
              </a:solidFill>
              <a:latin typeface="Arial" charset="0"/>
            </a:endParaRPr>
          </a:p>
          <a:p>
            <a:endParaRPr lang="en-US" sz="2800" dirty="0" smtClean="0">
              <a:latin typeface="Arial" charset="0"/>
            </a:endParaRPr>
          </a:p>
        </p:txBody>
      </p:sp>
      <p:sp>
        <p:nvSpPr>
          <p:cNvPr id="4" name="Slide Number Placeholder 3"/>
          <p:cNvSpPr>
            <a:spLocks noGrp="1"/>
          </p:cNvSpPr>
          <p:nvPr>
            <p:ph type="sldNum" sz="quarter" idx="12"/>
          </p:nvPr>
        </p:nvSpPr>
        <p:spPr/>
        <p:txBody>
          <a:bodyPr/>
          <a:lstStyle/>
          <a:p>
            <a:fld id="{69E29E33-B620-47F9-BB04-8846C2A5AFCC}" type="slidenum">
              <a:rPr kumimoji="0" lang="en-US" smtClean="0"/>
              <a:pPr/>
              <a:t>33</a:t>
            </a:fld>
            <a:endParaRPr kumimoji="0" lang="en-US"/>
          </a:p>
        </p:txBody>
      </p:sp>
      <p:pic>
        <p:nvPicPr>
          <p:cNvPr id="5" name="Picture 4" descr="logo1.jpg"/>
          <p:cNvPicPr>
            <a:picLocks noChangeAspect="1"/>
          </p:cNvPicPr>
          <p:nvPr/>
        </p:nvPicPr>
        <p:blipFill>
          <a:blip r:embed="rId2" cstate="print"/>
          <a:stretch>
            <a:fillRect/>
          </a:stretch>
        </p:blipFill>
        <p:spPr>
          <a:xfrm>
            <a:off x="152400" y="76200"/>
            <a:ext cx="1069848" cy="932688"/>
          </a:xfrm>
          <a:prstGeom prst="rect">
            <a:avLst/>
          </a:prstGeom>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990600" y="381000"/>
            <a:ext cx="7924800" cy="1143000"/>
          </a:xfrm>
        </p:spPr>
        <p:txBody>
          <a:bodyPr/>
          <a:lstStyle/>
          <a:p>
            <a:r>
              <a:rPr lang="en-US" sz="3200" dirty="0" smtClean="0"/>
              <a:t>Major Benefits of Successful U.S. Registration</a:t>
            </a:r>
          </a:p>
        </p:txBody>
      </p:sp>
      <p:sp>
        <p:nvSpPr>
          <p:cNvPr id="16387" name="Rectangle 3"/>
          <p:cNvSpPr>
            <a:spLocks noGrp="1" noChangeArrowheads="1"/>
          </p:cNvSpPr>
          <p:nvPr>
            <p:ph idx="1"/>
          </p:nvPr>
        </p:nvSpPr>
        <p:spPr>
          <a:xfrm>
            <a:off x="990600" y="1905000"/>
            <a:ext cx="7772400" cy="4267200"/>
          </a:xfrm>
        </p:spPr>
        <p:txBody>
          <a:bodyPr/>
          <a:lstStyle/>
          <a:p>
            <a:pPr marL="338138" indent="-338138">
              <a:lnSpc>
                <a:spcPct val="90000"/>
              </a:lnSpc>
            </a:pPr>
            <a:r>
              <a:rPr lang="en-US" sz="2000" dirty="0" smtClean="0">
                <a:latin typeface="+mj-lt"/>
              </a:rPr>
              <a:t>NOTICE OF CLAIM OF OWNERSHIP</a:t>
            </a:r>
          </a:p>
          <a:p>
            <a:pPr marL="338138" indent="-338138">
              <a:lnSpc>
                <a:spcPct val="90000"/>
              </a:lnSpc>
            </a:pPr>
            <a:endParaRPr lang="en-US" sz="2000" dirty="0" smtClean="0">
              <a:latin typeface="+mj-lt"/>
            </a:endParaRPr>
          </a:p>
          <a:p>
            <a:pPr marL="338138" indent="-338138">
              <a:lnSpc>
                <a:spcPct val="90000"/>
              </a:lnSpc>
            </a:pPr>
            <a:r>
              <a:rPr lang="en-US" sz="2000" dirty="0" smtClean="0">
                <a:latin typeface="+mj-lt"/>
              </a:rPr>
              <a:t>DEPOSIT WITH CUSTOMS</a:t>
            </a:r>
          </a:p>
          <a:p>
            <a:pPr marL="338138" indent="-338138">
              <a:lnSpc>
                <a:spcPct val="90000"/>
              </a:lnSpc>
            </a:pPr>
            <a:endParaRPr lang="en-US" sz="2000" dirty="0" smtClean="0">
              <a:latin typeface="+mj-lt"/>
            </a:endParaRPr>
          </a:p>
          <a:p>
            <a:pPr marL="338138" indent="-338138">
              <a:lnSpc>
                <a:spcPct val="90000"/>
              </a:lnSpc>
            </a:pPr>
            <a:r>
              <a:rPr lang="en-US" sz="2000" dirty="0" smtClean="0">
                <a:latin typeface="+mj-lt"/>
              </a:rPr>
              <a:t>RIGHT TO SUE IN FEDERAL COURT</a:t>
            </a:r>
          </a:p>
          <a:p>
            <a:pPr marL="338138" indent="-338138">
              <a:lnSpc>
                <a:spcPct val="90000"/>
              </a:lnSpc>
            </a:pPr>
            <a:endParaRPr lang="en-US" sz="2000" dirty="0" smtClean="0">
              <a:latin typeface="+mj-lt"/>
            </a:endParaRPr>
          </a:p>
          <a:p>
            <a:pPr marL="338138" indent="-338138">
              <a:lnSpc>
                <a:spcPct val="90000"/>
              </a:lnSpc>
            </a:pPr>
            <a:r>
              <a:rPr lang="en-US" sz="2000" dirty="0" smtClean="0">
                <a:latin typeface="+mj-lt"/>
              </a:rPr>
              <a:t>RECOVERY OF PROFITS AND DAMAGES</a:t>
            </a:r>
          </a:p>
          <a:p>
            <a:pPr marL="338138" indent="-338138">
              <a:lnSpc>
                <a:spcPct val="90000"/>
              </a:lnSpc>
            </a:pPr>
            <a:endParaRPr lang="en-US" sz="2000" dirty="0" smtClean="0">
              <a:latin typeface="+mj-lt"/>
            </a:endParaRPr>
          </a:p>
          <a:p>
            <a:pPr marL="338138" indent="-338138">
              <a:lnSpc>
                <a:spcPct val="90000"/>
              </a:lnSpc>
            </a:pPr>
            <a:r>
              <a:rPr lang="en-US" sz="2000" dirty="0" smtClean="0">
                <a:latin typeface="+mj-lt"/>
              </a:rPr>
              <a:t>LIMITS GROUNDS FOR ATTACK AFTER FIVE YEARS</a:t>
            </a:r>
          </a:p>
          <a:p>
            <a:pPr marL="338138" indent="-338138">
              <a:lnSpc>
                <a:spcPct val="90000"/>
              </a:lnSpc>
            </a:pPr>
            <a:endParaRPr lang="en-US" sz="2000" dirty="0" smtClean="0">
              <a:latin typeface="+mj-lt"/>
            </a:endParaRPr>
          </a:p>
          <a:p>
            <a:pPr marL="338138" indent="-338138">
              <a:lnSpc>
                <a:spcPct val="90000"/>
              </a:lnSpc>
            </a:pPr>
            <a:r>
              <a:rPr lang="en-US" sz="2000" dirty="0" smtClean="0">
                <a:latin typeface="+mj-lt"/>
              </a:rPr>
              <a:t>CRIMINAL PENALTIES AND DAMAGES IN COUNTERFEITING ACTIONS</a:t>
            </a:r>
          </a:p>
        </p:txBody>
      </p:sp>
      <p:sp>
        <p:nvSpPr>
          <p:cNvPr id="4" name="Slide Number Placeholder 3"/>
          <p:cNvSpPr>
            <a:spLocks noGrp="1"/>
          </p:cNvSpPr>
          <p:nvPr>
            <p:ph type="sldNum" sz="quarter" idx="12"/>
          </p:nvPr>
        </p:nvSpPr>
        <p:spPr/>
        <p:txBody>
          <a:bodyPr/>
          <a:lstStyle/>
          <a:p>
            <a:fld id="{69E29E33-B620-47F9-BB04-8846C2A5AFCC}" type="slidenum">
              <a:rPr kumimoji="0" lang="en-US" smtClean="0"/>
              <a:pPr/>
              <a:t>34</a:t>
            </a:fld>
            <a:endParaRPr kumimoji="0" lang="en-US"/>
          </a:p>
        </p:txBody>
      </p:sp>
      <p:pic>
        <p:nvPicPr>
          <p:cNvPr id="5" name="Picture 4" descr="logo1.jpg"/>
          <p:cNvPicPr>
            <a:picLocks noChangeAspect="1"/>
          </p:cNvPicPr>
          <p:nvPr/>
        </p:nvPicPr>
        <p:blipFill>
          <a:blip r:embed="rId2" cstate="print"/>
          <a:stretch>
            <a:fillRect/>
          </a:stretch>
        </p:blipFill>
        <p:spPr>
          <a:xfrm>
            <a:off x="152400" y="76200"/>
            <a:ext cx="1069848" cy="932688"/>
          </a:xfrm>
          <a:prstGeom prst="rect">
            <a:avLst/>
          </a:prstGeom>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990600" y="457200"/>
            <a:ext cx="7924800" cy="1143000"/>
          </a:xfrm>
        </p:spPr>
        <p:txBody>
          <a:bodyPr/>
          <a:lstStyle/>
          <a:p>
            <a:r>
              <a:rPr lang="en-US" sz="2800" dirty="0" smtClean="0">
                <a:latin typeface="Calibri" pitchFamily="34" charset="0"/>
              </a:rPr>
              <a:t>Should One Always Apply for Registration?</a:t>
            </a:r>
          </a:p>
        </p:txBody>
      </p:sp>
      <p:sp>
        <p:nvSpPr>
          <p:cNvPr id="17411" name="Rectangle 3"/>
          <p:cNvSpPr>
            <a:spLocks noGrp="1" noChangeArrowheads="1"/>
          </p:cNvSpPr>
          <p:nvPr>
            <p:ph idx="1"/>
          </p:nvPr>
        </p:nvSpPr>
        <p:spPr>
          <a:xfrm>
            <a:off x="990600" y="1600200"/>
            <a:ext cx="7772400" cy="4343400"/>
          </a:xfrm>
        </p:spPr>
        <p:txBody>
          <a:bodyPr/>
          <a:lstStyle/>
          <a:p>
            <a:pPr marL="57150" indent="0">
              <a:lnSpc>
                <a:spcPct val="80000"/>
              </a:lnSpc>
              <a:buSzTx/>
            </a:pPr>
            <a:r>
              <a:rPr lang="en-US" sz="2400" dirty="0" smtClean="0">
                <a:latin typeface="+mj-lt"/>
                <a:cs typeface="Arial" charset="0"/>
              </a:rPr>
              <a:t>Expected period of use: </a:t>
            </a:r>
          </a:p>
          <a:p>
            <a:pPr marL="2343150" lvl="4">
              <a:lnSpc>
                <a:spcPct val="80000"/>
              </a:lnSpc>
              <a:buFont typeface="Arial" pitchFamily="34" charset="0"/>
              <a:buChar char="•"/>
            </a:pPr>
            <a:r>
              <a:rPr lang="en-US" sz="2400" dirty="0" smtClean="0">
                <a:latin typeface="+mj-lt"/>
                <a:cs typeface="Arial" charset="0"/>
              </a:rPr>
              <a:t>Long term vs. short term (seasonal)</a:t>
            </a:r>
          </a:p>
          <a:p>
            <a:pPr marL="2343150" lvl="4">
              <a:lnSpc>
                <a:spcPct val="80000"/>
              </a:lnSpc>
              <a:buFont typeface="Arial" pitchFamily="34" charset="0"/>
              <a:buChar char="•"/>
            </a:pPr>
            <a:endParaRPr lang="en-US" sz="2400" dirty="0" smtClean="0">
              <a:latin typeface="+mj-lt"/>
              <a:cs typeface="Arial" charset="0"/>
            </a:endParaRPr>
          </a:p>
          <a:p>
            <a:pPr marL="57150" indent="0">
              <a:lnSpc>
                <a:spcPct val="80000"/>
              </a:lnSpc>
              <a:buSzTx/>
            </a:pPr>
            <a:r>
              <a:rPr lang="en-US" sz="2400" dirty="0" smtClean="0">
                <a:latin typeface="+mj-lt"/>
                <a:cs typeface="Arial" charset="0"/>
              </a:rPr>
              <a:t>Descriptive vs. Distinctive</a:t>
            </a:r>
          </a:p>
          <a:p>
            <a:pPr marL="2343150" lvl="4">
              <a:lnSpc>
                <a:spcPct val="80000"/>
              </a:lnSpc>
              <a:buFont typeface="Arial" pitchFamily="34" charset="0"/>
              <a:buChar char="•"/>
            </a:pPr>
            <a:r>
              <a:rPr lang="en-US" sz="2400" dirty="0" smtClean="0">
                <a:latin typeface="+mj-lt"/>
                <a:cs typeface="Arial" charset="0"/>
              </a:rPr>
              <a:t>*Note:  Even descriptive marks should undergo a clearance search to confirm use will not infringe the rights of another</a:t>
            </a:r>
          </a:p>
          <a:p>
            <a:pPr marL="2343150" lvl="4">
              <a:lnSpc>
                <a:spcPct val="80000"/>
              </a:lnSpc>
              <a:buFont typeface="Wingdings" pitchFamily="2" charset="2"/>
              <a:buNone/>
            </a:pPr>
            <a:endParaRPr lang="en-US" sz="2400" dirty="0" smtClean="0">
              <a:latin typeface="Arial" charset="0"/>
              <a:cs typeface="Arial" charset="0"/>
            </a:endParaRPr>
          </a:p>
          <a:p>
            <a:pPr marL="2343150" lvl="4">
              <a:lnSpc>
                <a:spcPct val="80000"/>
              </a:lnSpc>
              <a:buFont typeface="Wingdings" pitchFamily="2" charset="2"/>
              <a:buNone/>
            </a:pPr>
            <a:endParaRPr lang="en-US" sz="2400" dirty="0" smtClean="0">
              <a:latin typeface="Arial" charset="0"/>
              <a:cs typeface="Arial" charset="0"/>
            </a:endParaRPr>
          </a:p>
        </p:txBody>
      </p:sp>
      <p:sp>
        <p:nvSpPr>
          <p:cNvPr id="17412" name="Text Box 5"/>
          <p:cNvSpPr txBox="1">
            <a:spLocks noChangeArrowheads="1"/>
          </p:cNvSpPr>
          <p:nvPr/>
        </p:nvSpPr>
        <p:spPr bwMode="auto">
          <a:xfrm>
            <a:off x="990600" y="4572000"/>
            <a:ext cx="7467600" cy="1200150"/>
          </a:xfrm>
          <a:prstGeom prst="rect">
            <a:avLst/>
          </a:prstGeom>
          <a:noFill/>
          <a:ln w="9525">
            <a:noFill/>
            <a:miter lim="800000"/>
            <a:headEnd/>
            <a:tailEnd/>
          </a:ln>
        </p:spPr>
        <p:txBody>
          <a:bodyPr>
            <a:spAutoFit/>
          </a:bodyPr>
          <a:lstStyle/>
          <a:p>
            <a:pPr marL="114300" lvl="1" algn="l">
              <a:buFont typeface="Arial" pitchFamily="34" charset="0"/>
              <a:buChar char="•"/>
            </a:pPr>
            <a:r>
              <a:rPr kumimoji="1" lang="en-US" sz="2400" dirty="0">
                <a:latin typeface="+mj-lt"/>
              </a:rPr>
              <a:t>Time between conception and use</a:t>
            </a:r>
          </a:p>
          <a:p>
            <a:pPr marL="114300" lvl="1" algn="l">
              <a:buFont typeface="Arial" pitchFamily="34" charset="0"/>
              <a:buChar char="•"/>
            </a:pPr>
            <a:endParaRPr kumimoji="1" lang="en-US" sz="2400" dirty="0">
              <a:latin typeface="+mj-lt"/>
            </a:endParaRPr>
          </a:p>
          <a:p>
            <a:pPr marL="114300" lvl="1" algn="l">
              <a:buFont typeface="Arial" pitchFamily="34" charset="0"/>
              <a:buChar char="•"/>
            </a:pPr>
            <a:r>
              <a:rPr kumimoji="1" lang="en-US" sz="2400" dirty="0">
                <a:latin typeface="+mj-lt"/>
              </a:rPr>
              <a:t>Risks of use without registration</a:t>
            </a:r>
          </a:p>
        </p:txBody>
      </p:sp>
      <p:sp>
        <p:nvSpPr>
          <p:cNvPr id="5" name="Slide Number Placeholder 4"/>
          <p:cNvSpPr>
            <a:spLocks noGrp="1"/>
          </p:cNvSpPr>
          <p:nvPr>
            <p:ph type="sldNum" sz="quarter" idx="12"/>
          </p:nvPr>
        </p:nvSpPr>
        <p:spPr/>
        <p:txBody>
          <a:bodyPr/>
          <a:lstStyle/>
          <a:p>
            <a:fld id="{69E29E33-B620-47F9-BB04-8846C2A5AFCC}" type="slidenum">
              <a:rPr kumimoji="0" lang="en-US" smtClean="0"/>
              <a:pPr/>
              <a:t>35</a:t>
            </a:fld>
            <a:endParaRPr kumimoji="0" lang="en-US"/>
          </a:p>
        </p:txBody>
      </p:sp>
      <p:pic>
        <p:nvPicPr>
          <p:cNvPr id="6" name="Picture 5" descr="logo1.jpg"/>
          <p:cNvPicPr>
            <a:picLocks noChangeAspect="1"/>
          </p:cNvPicPr>
          <p:nvPr/>
        </p:nvPicPr>
        <p:blipFill>
          <a:blip r:embed="rId2" cstate="print"/>
          <a:stretch>
            <a:fillRect/>
          </a:stretch>
        </p:blipFill>
        <p:spPr>
          <a:xfrm>
            <a:off x="152400" y="76200"/>
            <a:ext cx="1069848" cy="932688"/>
          </a:xfrm>
          <a:prstGeom prst="rect">
            <a:avLst/>
          </a:prstGeom>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sz="3200" dirty="0" smtClean="0"/>
              <a:t>Trademark Notices</a:t>
            </a:r>
          </a:p>
        </p:txBody>
      </p:sp>
      <p:sp>
        <p:nvSpPr>
          <p:cNvPr id="18435" name="Rectangle 3"/>
          <p:cNvSpPr>
            <a:spLocks noGrp="1" noChangeArrowheads="1"/>
          </p:cNvSpPr>
          <p:nvPr>
            <p:ph idx="1"/>
          </p:nvPr>
        </p:nvSpPr>
        <p:spPr>
          <a:xfrm>
            <a:off x="1066800" y="1524000"/>
            <a:ext cx="7772400" cy="4267200"/>
          </a:xfrm>
        </p:spPr>
        <p:txBody>
          <a:bodyPr>
            <a:normAutofit lnSpcReduction="10000"/>
          </a:bodyPr>
          <a:lstStyle/>
          <a:p>
            <a:pPr>
              <a:buFont typeface="Monotype Sorts" pitchFamily="2" charset="2"/>
              <a:buNone/>
            </a:pPr>
            <a:endParaRPr lang="en-US" sz="2400" dirty="0" smtClean="0">
              <a:solidFill>
                <a:srgbClr val="000000"/>
              </a:solidFill>
            </a:endParaRPr>
          </a:p>
          <a:p>
            <a:pPr>
              <a:lnSpc>
                <a:spcPct val="110000"/>
              </a:lnSpc>
            </a:pPr>
            <a:r>
              <a:rPr lang="en-US" sz="2400" dirty="0" smtClean="0">
                <a:latin typeface="+mj-lt"/>
              </a:rPr>
              <a:t>Should use “TM” prior to registration.</a:t>
            </a:r>
          </a:p>
          <a:p>
            <a:pPr>
              <a:lnSpc>
                <a:spcPct val="110000"/>
              </a:lnSpc>
            </a:pPr>
            <a:endParaRPr lang="en-US" sz="2400" dirty="0" smtClean="0">
              <a:latin typeface="+mj-lt"/>
            </a:endParaRPr>
          </a:p>
          <a:p>
            <a:pPr>
              <a:lnSpc>
                <a:spcPct val="110000"/>
              </a:lnSpc>
            </a:pPr>
            <a:r>
              <a:rPr lang="en-US" sz="2400" dirty="0" smtClean="0">
                <a:latin typeface="+mj-lt"/>
              </a:rPr>
              <a:t>Should use ® </a:t>
            </a:r>
            <a:r>
              <a:rPr lang="en-US" sz="2400" u="sng" dirty="0" smtClean="0">
                <a:latin typeface="+mj-lt"/>
              </a:rPr>
              <a:t>ONLY</a:t>
            </a:r>
            <a:r>
              <a:rPr lang="en-US" sz="2400" dirty="0" smtClean="0">
                <a:latin typeface="+mj-lt"/>
              </a:rPr>
              <a:t> after registration.</a:t>
            </a:r>
          </a:p>
          <a:p>
            <a:pPr>
              <a:lnSpc>
                <a:spcPct val="110000"/>
              </a:lnSpc>
            </a:pPr>
            <a:endParaRPr lang="en-US" sz="2400" dirty="0" smtClean="0">
              <a:latin typeface="+mj-lt"/>
            </a:endParaRPr>
          </a:p>
          <a:p>
            <a:pPr>
              <a:lnSpc>
                <a:spcPct val="110000"/>
              </a:lnSpc>
            </a:pPr>
            <a:r>
              <a:rPr lang="en-US" sz="2400" dirty="0" smtClean="0">
                <a:latin typeface="+mj-lt"/>
              </a:rPr>
              <a:t>BUT use only for those goods for which it is actually registered.</a:t>
            </a:r>
          </a:p>
          <a:p>
            <a:pPr>
              <a:lnSpc>
                <a:spcPct val="110000"/>
              </a:lnSpc>
            </a:pPr>
            <a:endParaRPr lang="en-US" sz="2400" dirty="0" smtClean="0">
              <a:latin typeface="+mj-lt"/>
            </a:endParaRPr>
          </a:p>
          <a:p>
            <a:pPr>
              <a:lnSpc>
                <a:spcPct val="110000"/>
              </a:lnSpc>
            </a:pPr>
            <a:r>
              <a:rPr lang="en-US" sz="2400" dirty="0" smtClean="0">
                <a:latin typeface="+mj-lt"/>
              </a:rPr>
              <a:t>Give notice of registration:  “</a:t>
            </a:r>
            <a:r>
              <a:rPr lang="en-US" sz="2400" i="1" dirty="0" smtClean="0">
                <a:latin typeface="+mj-lt"/>
              </a:rPr>
              <a:t>WYX” </a:t>
            </a:r>
            <a:r>
              <a:rPr lang="en-US" sz="2400" dirty="0" smtClean="0">
                <a:latin typeface="+mj-lt"/>
              </a:rPr>
              <a:t>is a registered trademark of </a:t>
            </a:r>
            <a:r>
              <a:rPr lang="en-US" sz="2400" u="sng" dirty="0" smtClean="0">
                <a:latin typeface="+mj-lt"/>
              </a:rPr>
              <a:t>[Company Name].”</a:t>
            </a:r>
          </a:p>
          <a:p>
            <a:pPr>
              <a:lnSpc>
                <a:spcPct val="110000"/>
              </a:lnSpc>
            </a:pPr>
            <a:endParaRPr lang="en-US" sz="2000" dirty="0" smtClean="0">
              <a:solidFill>
                <a:srgbClr val="000000"/>
              </a:solidFill>
            </a:endParaRPr>
          </a:p>
          <a:p>
            <a:pPr lvl="2">
              <a:buFont typeface="Wingdings" pitchFamily="2" charset="2"/>
              <a:buChar char="ü"/>
            </a:pPr>
            <a:endParaRPr lang="en-US" sz="2000" dirty="0" smtClean="0">
              <a:solidFill>
                <a:srgbClr val="000000"/>
              </a:solidFill>
            </a:endParaRPr>
          </a:p>
          <a:p>
            <a:endParaRPr lang="en-US" dirty="0" smtClean="0">
              <a:solidFill>
                <a:srgbClr val="000000"/>
              </a:solidFill>
            </a:endParaRPr>
          </a:p>
          <a:p>
            <a:endParaRPr lang="en-US" sz="2800" dirty="0" smtClean="0"/>
          </a:p>
        </p:txBody>
      </p:sp>
      <p:sp>
        <p:nvSpPr>
          <p:cNvPr id="4" name="Slide Number Placeholder 3"/>
          <p:cNvSpPr>
            <a:spLocks noGrp="1"/>
          </p:cNvSpPr>
          <p:nvPr>
            <p:ph type="sldNum" sz="quarter" idx="12"/>
          </p:nvPr>
        </p:nvSpPr>
        <p:spPr/>
        <p:txBody>
          <a:bodyPr/>
          <a:lstStyle/>
          <a:p>
            <a:fld id="{69E29E33-B620-47F9-BB04-8846C2A5AFCC}" type="slidenum">
              <a:rPr kumimoji="0" lang="en-US" smtClean="0"/>
              <a:pPr/>
              <a:t>36</a:t>
            </a:fld>
            <a:endParaRPr kumimoji="0" lang="en-US"/>
          </a:p>
        </p:txBody>
      </p:sp>
      <p:pic>
        <p:nvPicPr>
          <p:cNvPr id="5" name="Picture 4" descr="logo1.jpg"/>
          <p:cNvPicPr>
            <a:picLocks noChangeAspect="1"/>
          </p:cNvPicPr>
          <p:nvPr/>
        </p:nvPicPr>
        <p:blipFill>
          <a:blip r:embed="rId2" cstate="print"/>
          <a:stretch>
            <a:fillRect/>
          </a:stretch>
        </p:blipFill>
        <p:spPr>
          <a:xfrm>
            <a:off x="152400" y="76200"/>
            <a:ext cx="1069848" cy="932688"/>
          </a:xfrm>
          <a:prstGeom prst="rect">
            <a:avLst/>
          </a:prstGeom>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1371600" y="381000"/>
            <a:ext cx="6248400" cy="1143000"/>
          </a:xfrm>
        </p:spPr>
        <p:txBody>
          <a:bodyPr/>
          <a:lstStyle/>
          <a:p>
            <a:r>
              <a:rPr lang="en-US" sz="3200" dirty="0" smtClean="0"/>
              <a:t> A Trademark’s Life</a:t>
            </a:r>
          </a:p>
        </p:txBody>
      </p:sp>
      <p:sp>
        <p:nvSpPr>
          <p:cNvPr id="19459" name="Rectangle 3"/>
          <p:cNvSpPr>
            <a:spLocks noGrp="1" noChangeArrowheads="1"/>
          </p:cNvSpPr>
          <p:nvPr>
            <p:ph idx="1"/>
          </p:nvPr>
        </p:nvSpPr>
        <p:spPr>
          <a:xfrm>
            <a:off x="990600" y="1981200"/>
            <a:ext cx="7772400" cy="3962400"/>
          </a:xfrm>
        </p:spPr>
        <p:txBody>
          <a:bodyPr/>
          <a:lstStyle/>
          <a:p>
            <a:pPr marL="225425" indent="-225425">
              <a:lnSpc>
                <a:spcPct val="110000"/>
              </a:lnSpc>
            </a:pPr>
            <a:r>
              <a:rPr lang="en-US" sz="2400" dirty="0" smtClean="0">
                <a:latin typeface="+mj-lt"/>
              </a:rPr>
              <a:t>Can continue indefinitely, as long as use is not abandoned and the mark is properly used.</a:t>
            </a:r>
          </a:p>
          <a:p>
            <a:pPr marL="225425" indent="-225425">
              <a:lnSpc>
                <a:spcPct val="110000"/>
              </a:lnSpc>
            </a:pPr>
            <a:r>
              <a:rPr lang="en-US" sz="2400" dirty="0" smtClean="0">
                <a:latin typeface="+mj-lt"/>
              </a:rPr>
              <a:t>U.S. Registration = Renewable every 10 years with proof of use.  </a:t>
            </a:r>
          </a:p>
          <a:p>
            <a:pPr marL="225425" indent="-225425">
              <a:lnSpc>
                <a:spcPct val="110000"/>
              </a:lnSpc>
            </a:pPr>
            <a:r>
              <a:rPr lang="en-US" sz="2400" dirty="0" smtClean="0">
                <a:latin typeface="+mj-lt"/>
              </a:rPr>
              <a:t>Similar periods for foreign registration.</a:t>
            </a:r>
          </a:p>
          <a:p>
            <a:pPr marL="225425" indent="-225425">
              <a:lnSpc>
                <a:spcPct val="110000"/>
              </a:lnSpc>
            </a:pPr>
            <a:endParaRPr lang="en-US" sz="2400" u="sng" dirty="0" smtClean="0">
              <a:latin typeface="Arial" charset="0"/>
            </a:endParaRPr>
          </a:p>
        </p:txBody>
      </p:sp>
      <p:sp>
        <p:nvSpPr>
          <p:cNvPr id="4" name="Slide Number Placeholder 3"/>
          <p:cNvSpPr>
            <a:spLocks noGrp="1"/>
          </p:cNvSpPr>
          <p:nvPr>
            <p:ph type="sldNum" sz="quarter" idx="12"/>
          </p:nvPr>
        </p:nvSpPr>
        <p:spPr/>
        <p:txBody>
          <a:bodyPr/>
          <a:lstStyle/>
          <a:p>
            <a:fld id="{69E29E33-B620-47F9-BB04-8846C2A5AFCC}" type="slidenum">
              <a:rPr kumimoji="0" lang="en-US" smtClean="0"/>
              <a:pPr/>
              <a:t>37</a:t>
            </a:fld>
            <a:endParaRPr kumimoji="0" lang="en-US"/>
          </a:p>
        </p:txBody>
      </p:sp>
      <p:pic>
        <p:nvPicPr>
          <p:cNvPr id="5" name="Picture 4" descr="logo1.jpg"/>
          <p:cNvPicPr>
            <a:picLocks noChangeAspect="1"/>
          </p:cNvPicPr>
          <p:nvPr/>
        </p:nvPicPr>
        <p:blipFill>
          <a:blip r:embed="rId2" cstate="print"/>
          <a:stretch>
            <a:fillRect/>
          </a:stretch>
        </p:blipFill>
        <p:spPr>
          <a:xfrm>
            <a:off x="152400" y="76200"/>
            <a:ext cx="1069848" cy="932688"/>
          </a:xfrm>
          <a:prstGeom prst="rect">
            <a:avLst/>
          </a:prstGeom>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US" sz="3200" dirty="0" smtClean="0"/>
              <a:t>Rules of Trademark Usage</a:t>
            </a:r>
          </a:p>
        </p:txBody>
      </p:sp>
      <p:sp>
        <p:nvSpPr>
          <p:cNvPr id="20483" name="Rectangle 3"/>
          <p:cNvSpPr>
            <a:spLocks noGrp="1" noChangeArrowheads="1"/>
          </p:cNvSpPr>
          <p:nvPr>
            <p:ph idx="1"/>
          </p:nvPr>
        </p:nvSpPr>
        <p:spPr>
          <a:xfrm>
            <a:off x="990600" y="1676400"/>
            <a:ext cx="7772400" cy="4267200"/>
          </a:xfrm>
        </p:spPr>
        <p:txBody>
          <a:bodyPr>
            <a:normAutofit lnSpcReduction="10000"/>
          </a:bodyPr>
          <a:lstStyle/>
          <a:p>
            <a:r>
              <a:rPr lang="en-US" sz="2400" u="sng" dirty="0" smtClean="0">
                <a:latin typeface="+mj-lt"/>
              </a:rPr>
              <a:t>ALWAYS</a:t>
            </a:r>
            <a:r>
              <a:rPr lang="en-US" sz="2400" dirty="0" smtClean="0">
                <a:latin typeface="+mj-lt"/>
              </a:rPr>
              <a:t> use a trademark as an adjective.</a:t>
            </a:r>
          </a:p>
          <a:p>
            <a:endParaRPr lang="en-US" sz="2400" dirty="0" smtClean="0">
              <a:latin typeface="+mj-lt"/>
            </a:endParaRPr>
          </a:p>
          <a:p>
            <a:r>
              <a:rPr lang="en-US" sz="2400" dirty="0" smtClean="0">
                <a:latin typeface="+mj-lt"/>
              </a:rPr>
              <a:t>Trademarks (adjectives) modify nouns.</a:t>
            </a:r>
          </a:p>
          <a:p>
            <a:endParaRPr lang="en-US" sz="2400" dirty="0" smtClean="0">
              <a:latin typeface="+mj-lt"/>
            </a:endParaRPr>
          </a:p>
          <a:p>
            <a:r>
              <a:rPr lang="en-US" sz="2400" u="sng" dirty="0" smtClean="0">
                <a:latin typeface="+mj-lt"/>
              </a:rPr>
              <a:t>NEVER</a:t>
            </a:r>
            <a:r>
              <a:rPr lang="en-US" sz="2400" dirty="0" smtClean="0">
                <a:latin typeface="+mj-lt"/>
              </a:rPr>
              <a:t> use a trademark in the possessive or plural form.</a:t>
            </a:r>
          </a:p>
          <a:p>
            <a:endParaRPr lang="en-US" sz="2400" dirty="0" smtClean="0">
              <a:latin typeface="+mj-lt"/>
            </a:endParaRPr>
          </a:p>
          <a:p>
            <a:r>
              <a:rPr lang="en-US" sz="2400" dirty="0" smtClean="0">
                <a:latin typeface="+mj-lt"/>
              </a:rPr>
              <a:t>Use CAPITALS, </a:t>
            </a:r>
            <a:r>
              <a:rPr lang="en-US" sz="2400" i="1" dirty="0" smtClean="0">
                <a:latin typeface="+mj-lt"/>
              </a:rPr>
              <a:t>italics</a:t>
            </a:r>
            <a:r>
              <a:rPr lang="en-US" sz="2400" dirty="0" smtClean="0">
                <a:latin typeface="+mj-lt"/>
              </a:rPr>
              <a:t>, or Special Typography to set off the trademark in copy.</a:t>
            </a:r>
          </a:p>
          <a:p>
            <a:endParaRPr lang="en-US" sz="2400" dirty="0" smtClean="0">
              <a:latin typeface="+mj-lt"/>
            </a:endParaRPr>
          </a:p>
          <a:p>
            <a:r>
              <a:rPr lang="en-US" sz="2400" dirty="0" smtClean="0">
                <a:latin typeface="+mj-lt"/>
              </a:rPr>
              <a:t>Use ™ and / or ® notices in marketing materials.</a:t>
            </a:r>
          </a:p>
        </p:txBody>
      </p:sp>
      <p:sp>
        <p:nvSpPr>
          <p:cNvPr id="4" name="Slide Number Placeholder 3"/>
          <p:cNvSpPr>
            <a:spLocks noGrp="1"/>
          </p:cNvSpPr>
          <p:nvPr>
            <p:ph type="sldNum" sz="quarter" idx="12"/>
          </p:nvPr>
        </p:nvSpPr>
        <p:spPr/>
        <p:txBody>
          <a:bodyPr/>
          <a:lstStyle/>
          <a:p>
            <a:fld id="{69E29E33-B620-47F9-BB04-8846C2A5AFCC}" type="slidenum">
              <a:rPr kumimoji="0" lang="en-US" smtClean="0"/>
              <a:pPr/>
              <a:t>38</a:t>
            </a:fld>
            <a:endParaRPr kumimoji="0" lang="en-US"/>
          </a:p>
        </p:txBody>
      </p:sp>
      <p:pic>
        <p:nvPicPr>
          <p:cNvPr id="5" name="Picture 4" descr="logo1.jpg"/>
          <p:cNvPicPr>
            <a:picLocks noChangeAspect="1"/>
          </p:cNvPicPr>
          <p:nvPr/>
        </p:nvPicPr>
        <p:blipFill>
          <a:blip r:embed="rId2" cstate="print"/>
          <a:stretch>
            <a:fillRect/>
          </a:stretch>
        </p:blipFill>
        <p:spPr>
          <a:xfrm>
            <a:off x="152400" y="76200"/>
            <a:ext cx="1069848" cy="932688"/>
          </a:xfrm>
          <a:prstGeom prst="rect">
            <a:avLst/>
          </a:prstGeom>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US" sz="3200" dirty="0" smtClean="0"/>
              <a:t>More Trademark Usage Rules</a:t>
            </a:r>
          </a:p>
        </p:txBody>
      </p:sp>
      <p:sp>
        <p:nvSpPr>
          <p:cNvPr id="21507" name="Rectangle 3"/>
          <p:cNvSpPr>
            <a:spLocks noGrp="1" noChangeArrowheads="1"/>
          </p:cNvSpPr>
          <p:nvPr>
            <p:ph idx="1"/>
          </p:nvPr>
        </p:nvSpPr>
        <p:spPr/>
        <p:txBody>
          <a:bodyPr/>
          <a:lstStyle/>
          <a:p>
            <a:pPr>
              <a:lnSpc>
                <a:spcPct val="110000"/>
              </a:lnSpc>
            </a:pPr>
            <a:r>
              <a:rPr lang="en-US" sz="2400" dirty="0" smtClean="0">
                <a:latin typeface="+mj-lt"/>
              </a:rPr>
              <a:t>Use the product’s generic name and/or the word “brand” after the trademark.  E.g.</a:t>
            </a:r>
            <a:r>
              <a:rPr lang="en-US" sz="2400" i="1" dirty="0" smtClean="0">
                <a:latin typeface="+mj-lt"/>
              </a:rPr>
              <a:t> WYX pencils or WYX </a:t>
            </a:r>
            <a:r>
              <a:rPr lang="en-US" sz="2400" dirty="0" smtClean="0">
                <a:latin typeface="+mj-lt"/>
              </a:rPr>
              <a:t>brand pencils</a:t>
            </a:r>
            <a:r>
              <a:rPr lang="en-US" sz="2400" i="1" dirty="0" smtClean="0">
                <a:latin typeface="+mj-lt"/>
              </a:rPr>
              <a:t>.</a:t>
            </a:r>
          </a:p>
          <a:p>
            <a:pPr>
              <a:lnSpc>
                <a:spcPct val="110000"/>
              </a:lnSpc>
            </a:pPr>
            <a:endParaRPr lang="en-US" sz="2400" dirty="0" smtClean="0">
              <a:latin typeface="+mj-lt"/>
            </a:endParaRPr>
          </a:p>
          <a:p>
            <a:pPr>
              <a:lnSpc>
                <a:spcPct val="110000"/>
              </a:lnSpc>
            </a:pPr>
            <a:r>
              <a:rPr lang="en-US" sz="2400" dirty="0" smtClean="0">
                <a:latin typeface="+mj-lt"/>
              </a:rPr>
              <a:t>Avoid all variations, such as spelling changes, changes in hyphenation, and combining with other words (at least until you have obtained legal clearance).</a:t>
            </a:r>
          </a:p>
          <a:p>
            <a:endParaRPr lang="en-US" sz="2400" dirty="0" smtClean="0">
              <a:latin typeface="Arial" charset="0"/>
            </a:endParaRPr>
          </a:p>
        </p:txBody>
      </p:sp>
      <p:sp>
        <p:nvSpPr>
          <p:cNvPr id="4" name="Slide Number Placeholder 3"/>
          <p:cNvSpPr>
            <a:spLocks noGrp="1"/>
          </p:cNvSpPr>
          <p:nvPr>
            <p:ph type="sldNum" sz="quarter" idx="12"/>
          </p:nvPr>
        </p:nvSpPr>
        <p:spPr/>
        <p:txBody>
          <a:bodyPr/>
          <a:lstStyle/>
          <a:p>
            <a:fld id="{69E29E33-B620-47F9-BB04-8846C2A5AFCC}" type="slidenum">
              <a:rPr kumimoji="0" lang="en-US" smtClean="0"/>
              <a:pPr/>
              <a:t>39</a:t>
            </a:fld>
            <a:endParaRPr kumimoji="0" lang="en-US"/>
          </a:p>
        </p:txBody>
      </p:sp>
      <p:pic>
        <p:nvPicPr>
          <p:cNvPr id="5" name="Picture 4" descr="logo1.jpg"/>
          <p:cNvPicPr>
            <a:picLocks noChangeAspect="1"/>
          </p:cNvPicPr>
          <p:nvPr/>
        </p:nvPicPr>
        <p:blipFill>
          <a:blip r:embed="rId2" cstate="print"/>
          <a:stretch>
            <a:fillRect/>
          </a:stretch>
        </p:blipFill>
        <p:spPr>
          <a:xfrm>
            <a:off x="152400" y="76200"/>
            <a:ext cx="1069848" cy="932688"/>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2"/>
          <p:cNvSpPr>
            <a:spLocks noGrp="1" noChangeArrowheads="1"/>
          </p:cNvSpPr>
          <p:nvPr>
            <p:ph type="title"/>
          </p:nvPr>
        </p:nvSpPr>
        <p:spPr/>
        <p:txBody>
          <a:bodyPr>
            <a:normAutofit fontScale="90000"/>
          </a:bodyPr>
          <a:lstStyle/>
          <a:p>
            <a:r>
              <a:rPr lang="en-US">
                <a:solidFill>
                  <a:schemeClr val="tx1"/>
                </a:solidFill>
              </a:rPr>
              <a:t>What is a Trademark?</a:t>
            </a:r>
          </a:p>
        </p:txBody>
      </p:sp>
      <p:sp>
        <p:nvSpPr>
          <p:cNvPr id="158723" name="Rectangle 3"/>
          <p:cNvSpPr>
            <a:spLocks noGrp="1" noChangeArrowheads="1"/>
          </p:cNvSpPr>
          <p:nvPr>
            <p:ph type="body" sz="half" idx="1"/>
          </p:nvPr>
        </p:nvSpPr>
        <p:spPr/>
        <p:txBody>
          <a:bodyPr/>
          <a:lstStyle/>
          <a:p>
            <a:r>
              <a:rPr lang="en-US" sz="2600" dirty="0"/>
              <a:t>Word</a:t>
            </a:r>
          </a:p>
          <a:p>
            <a:pPr>
              <a:buFontTx/>
              <a:buNone/>
            </a:pPr>
            <a:endParaRPr lang="en-US" sz="2600" dirty="0"/>
          </a:p>
          <a:p>
            <a:r>
              <a:rPr lang="en-US" sz="2600" dirty="0"/>
              <a:t>Symbol</a:t>
            </a:r>
          </a:p>
          <a:p>
            <a:endParaRPr lang="en-US" sz="2600" dirty="0"/>
          </a:p>
          <a:p>
            <a:r>
              <a:rPr lang="en-US" sz="2600" dirty="0"/>
              <a:t>Slogan</a:t>
            </a:r>
          </a:p>
          <a:p>
            <a:pPr>
              <a:buFontTx/>
              <a:buNone/>
            </a:pPr>
            <a:endParaRPr lang="en-US" sz="2600" dirty="0"/>
          </a:p>
          <a:p>
            <a:r>
              <a:rPr lang="en-US" sz="2600" dirty="0"/>
              <a:t>Product or Packaging Design</a:t>
            </a:r>
          </a:p>
        </p:txBody>
      </p:sp>
      <p:pic>
        <p:nvPicPr>
          <p:cNvPr id="158724" name="Picture 4" descr="Go to Google Home">
            <a:hlinkClick r:id="rId2"/>
          </p:cNvPr>
          <p:cNvPicPr>
            <a:picLocks noGrp="1" noChangeAspect="1" noChangeArrowheads="1"/>
          </p:cNvPicPr>
          <p:nvPr>
            <p:ph sz="quarter" idx="2"/>
          </p:nvPr>
        </p:nvPicPr>
        <p:blipFill>
          <a:blip r:embed="rId3" cstate="print"/>
          <a:srcRect/>
          <a:stretch>
            <a:fillRect/>
          </a:stretch>
        </p:blipFill>
        <p:spPr>
          <a:xfrm>
            <a:off x="6054725" y="1825625"/>
            <a:ext cx="1428750" cy="454025"/>
          </a:xfrm>
          <a:ln/>
        </p:spPr>
      </p:pic>
      <p:pic>
        <p:nvPicPr>
          <p:cNvPr id="158725" name="Picture 5" descr="250px-Mercedes_logo">
            <a:hlinkClick r:id="rId4"/>
          </p:cNvPr>
          <p:cNvPicPr>
            <a:picLocks noGrp="1" noChangeAspect="1" noChangeArrowheads="1"/>
          </p:cNvPicPr>
          <p:nvPr>
            <p:ph sz="quarter" idx="3"/>
          </p:nvPr>
        </p:nvPicPr>
        <p:blipFill>
          <a:blip r:embed="rId5" cstate="print"/>
          <a:srcRect/>
          <a:stretch>
            <a:fillRect/>
          </a:stretch>
        </p:blipFill>
        <p:spPr>
          <a:xfrm>
            <a:off x="6240463" y="2614613"/>
            <a:ext cx="1057275" cy="669925"/>
          </a:xfrm>
          <a:noFill/>
          <a:ln/>
        </p:spPr>
      </p:pic>
      <p:sp>
        <p:nvSpPr>
          <p:cNvPr id="158726" name="Rectangle 6"/>
          <p:cNvSpPr>
            <a:spLocks noChangeArrowheads="1"/>
          </p:cNvSpPr>
          <p:nvPr/>
        </p:nvSpPr>
        <p:spPr bwMode="auto">
          <a:xfrm>
            <a:off x="5599113" y="3638550"/>
            <a:ext cx="1949450" cy="311150"/>
          </a:xfrm>
          <a:prstGeom prst="rect">
            <a:avLst/>
          </a:prstGeom>
          <a:noFill/>
          <a:ln w="9525">
            <a:noFill/>
            <a:miter lim="800000"/>
            <a:headEnd/>
            <a:tailEnd/>
          </a:ln>
          <a:effectLst/>
        </p:spPr>
        <p:txBody>
          <a:bodyPr>
            <a:spAutoFit/>
          </a:bodyPr>
          <a:lstStyle/>
          <a:p>
            <a:pPr lvl="1" algn="l" eaLnBrk="1" hangingPunct="1">
              <a:lnSpc>
                <a:spcPct val="80000"/>
              </a:lnSpc>
              <a:spcBef>
                <a:spcPct val="20000"/>
              </a:spcBef>
            </a:pPr>
            <a:r>
              <a:rPr lang="en-US" sz="1800">
                <a:latin typeface="Arial" charset="0"/>
              </a:rPr>
              <a:t>JUST DO IT.</a:t>
            </a:r>
          </a:p>
        </p:txBody>
      </p:sp>
      <p:pic>
        <p:nvPicPr>
          <p:cNvPr id="158727" name="Picture 7"/>
          <p:cNvPicPr>
            <a:picLocks noChangeAspect="1" noChangeArrowheads="1"/>
          </p:cNvPicPr>
          <p:nvPr/>
        </p:nvPicPr>
        <p:blipFill>
          <a:blip r:embed="rId6" cstate="print"/>
          <a:srcRect l="43938" t="25027" r="43402" b="27650"/>
          <a:stretch>
            <a:fillRect/>
          </a:stretch>
        </p:blipFill>
        <p:spPr bwMode="auto">
          <a:xfrm>
            <a:off x="6594475" y="4141788"/>
            <a:ext cx="741363" cy="1447800"/>
          </a:xfrm>
          <a:prstGeom prst="rect">
            <a:avLst/>
          </a:prstGeom>
          <a:noFill/>
          <a:ln w="9525">
            <a:noFill/>
            <a:miter lim="800000"/>
            <a:headEnd/>
            <a:tailEnd/>
          </a:ln>
        </p:spPr>
      </p:pic>
      <p:sp>
        <p:nvSpPr>
          <p:cNvPr id="158728" name="Text Box 8"/>
          <p:cNvSpPr txBox="1">
            <a:spLocks noChangeArrowheads="1"/>
          </p:cNvSpPr>
          <p:nvPr/>
        </p:nvSpPr>
        <p:spPr bwMode="auto">
          <a:xfrm>
            <a:off x="611188" y="5487988"/>
            <a:ext cx="7967662" cy="1004887"/>
          </a:xfrm>
          <a:prstGeom prst="rect">
            <a:avLst/>
          </a:prstGeom>
          <a:noFill/>
          <a:ln w="9525">
            <a:noFill/>
            <a:miter lim="800000"/>
            <a:headEnd/>
            <a:tailEnd/>
          </a:ln>
          <a:effectLst/>
        </p:spPr>
        <p:txBody>
          <a:bodyPr>
            <a:spAutoFit/>
          </a:bodyPr>
          <a:lstStyle/>
          <a:p>
            <a:pPr algn="l" eaLnBrk="1" hangingPunct="1">
              <a:spcBef>
                <a:spcPct val="50000"/>
              </a:spcBef>
            </a:pPr>
            <a:endParaRPr lang="en-US"/>
          </a:p>
          <a:p>
            <a:pPr algn="l" eaLnBrk="1" hangingPunct="1">
              <a:spcBef>
                <a:spcPct val="50000"/>
              </a:spcBef>
            </a:pPr>
            <a:endParaRPr lang="en-US"/>
          </a:p>
        </p:txBody>
      </p:sp>
      <p:pic>
        <p:nvPicPr>
          <p:cNvPr id="9" name="Picture 8" descr="logo1.jpg"/>
          <p:cNvPicPr>
            <a:picLocks noChangeAspect="1"/>
          </p:cNvPicPr>
          <p:nvPr/>
        </p:nvPicPr>
        <p:blipFill>
          <a:blip r:embed="rId7" cstate="print"/>
          <a:stretch>
            <a:fillRect/>
          </a:stretch>
        </p:blipFill>
        <p:spPr>
          <a:xfrm>
            <a:off x="152400" y="76200"/>
            <a:ext cx="1069848" cy="932688"/>
          </a:xfrm>
          <a:prstGeom prst="rect">
            <a:avLst/>
          </a:prstGeom>
        </p:spPr>
      </p:pic>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3" name="Rectangle 3"/>
          <p:cNvSpPr>
            <a:spLocks noGrp="1" noChangeArrowheads="1"/>
          </p:cNvSpPr>
          <p:nvPr>
            <p:ph idx="1"/>
          </p:nvPr>
        </p:nvSpPr>
        <p:spPr/>
        <p:txBody>
          <a:bodyPr/>
          <a:lstStyle/>
          <a:p>
            <a:pPr algn="ctr">
              <a:buFontTx/>
              <a:buNone/>
            </a:pPr>
            <a:endParaRPr lang="en-US" sz="5400" dirty="0">
              <a:solidFill>
                <a:srgbClr val="003366"/>
              </a:solidFill>
            </a:endParaRPr>
          </a:p>
          <a:p>
            <a:pPr algn="ctr">
              <a:buFontTx/>
              <a:buNone/>
            </a:pPr>
            <a:r>
              <a:rPr lang="en-US" sz="5400" dirty="0" smtClean="0">
                <a:solidFill>
                  <a:srgbClr val="003366"/>
                </a:solidFill>
              </a:rPr>
              <a:t>Trademark Enforcement</a:t>
            </a:r>
          </a:p>
        </p:txBody>
      </p:sp>
      <p:pic>
        <p:nvPicPr>
          <p:cNvPr id="4" name="Picture 3" descr="logo1.jpg"/>
          <p:cNvPicPr>
            <a:picLocks noChangeAspect="1"/>
          </p:cNvPicPr>
          <p:nvPr/>
        </p:nvPicPr>
        <p:blipFill>
          <a:blip r:embed="rId2" cstate="print"/>
          <a:stretch>
            <a:fillRect/>
          </a:stretch>
        </p:blipFill>
        <p:spPr>
          <a:xfrm>
            <a:off x="152400" y="76200"/>
            <a:ext cx="1069848" cy="932688"/>
          </a:xfrm>
          <a:prstGeom prst="rect">
            <a:avLst/>
          </a:prstGeom>
        </p:spPr>
      </p:pic>
      <p:sp>
        <p:nvSpPr>
          <p:cNvPr id="5" name="Slide Number Placeholder 4"/>
          <p:cNvSpPr>
            <a:spLocks noGrp="1"/>
          </p:cNvSpPr>
          <p:nvPr>
            <p:ph type="sldNum" sz="quarter" idx="12"/>
          </p:nvPr>
        </p:nvSpPr>
        <p:spPr/>
        <p:txBody>
          <a:bodyPr/>
          <a:lstStyle/>
          <a:p>
            <a:fld id="{69E29E33-B620-47F9-BB04-8846C2A5AFCC}" type="slidenum">
              <a:rPr kumimoji="0" lang="en-US" smtClean="0"/>
              <a:pPr/>
              <a:t>40</a:t>
            </a:fld>
            <a:endParaRPr kumimoji="0" lang="en-US"/>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en-US" sz="3200" dirty="0" smtClean="0"/>
              <a:t>Loss of Trademark Rights in the U.S.</a:t>
            </a:r>
          </a:p>
        </p:txBody>
      </p:sp>
      <p:sp>
        <p:nvSpPr>
          <p:cNvPr id="22531" name="Rectangle 3"/>
          <p:cNvSpPr>
            <a:spLocks noGrp="1" noChangeArrowheads="1"/>
          </p:cNvSpPr>
          <p:nvPr>
            <p:ph idx="1"/>
          </p:nvPr>
        </p:nvSpPr>
        <p:spPr/>
        <p:txBody>
          <a:bodyPr/>
          <a:lstStyle/>
          <a:p>
            <a:pPr>
              <a:lnSpc>
                <a:spcPct val="110000"/>
              </a:lnSpc>
            </a:pPr>
            <a:r>
              <a:rPr lang="en-US" sz="2400" dirty="0" smtClean="0">
                <a:latin typeface="+mj-lt"/>
              </a:rPr>
              <a:t>Improper use.</a:t>
            </a:r>
          </a:p>
          <a:p>
            <a:pPr>
              <a:lnSpc>
                <a:spcPct val="110000"/>
              </a:lnSpc>
            </a:pPr>
            <a:endParaRPr lang="en-US" sz="2400" dirty="0" smtClean="0">
              <a:latin typeface="+mj-lt"/>
            </a:endParaRPr>
          </a:p>
          <a:p>
            <a:pPr>
              <a:lnSpc>
                <a:spcPct val="110000"/>
              </a:lnSpc>
            </a:pPr>
            <a:r>
              <a:rPr lang="en-US" sz="2400" dirty="0" smtClean="0">
                <a:latin typeface="+mj-lt"/>
              </a:rPr>
              <a:t>Failure to use the mark for three (3) consecutive years with no intent to resume.</a:t>
            </a:r>
          </a:p>
          <a:p>
            <a:pPr>
              <a:lnSpc>
                <a:spcPct val="110000"/>
              </a:lnSpc>
            </a:pPr>
            <a:endParaRPr lang="en-US" sz="2400" dirty="0" smtClean="0">
              <a:latin typeface="+mj-lt"/>
            </a:endParaRPr>
          </a:p>
          <a:p>
            <a:pPr>
              <a:lnSpc>
                <a:spcPct val="110000"/>
              </a:lnSpc>
            </a:pPr>
            <a:r>
              <a:rPr lang="en-US" sz="2400" dirty="0" smtClean="0">
                <a:latin typeface="+mj-lt"/>
              </a:rPr>
              <a:t>Express abandonment of the mark.</a:t>
            </a:r>
          </a:p>
          <a:p>
            <a:pPr>
              <a:lnSpc>
                <a:spcPct val="110000"/>
              </a:lnSpc>
            </a:pPr>
            <a:endParaRPr lang="en-US" sz="2400" dirty="0" smtClean="0">
              <a:latin typeface="+mj-lt"/>
            </a:endParaRPr>
          </a:p>
          <a:p>
            <a:pPr>
              <a:lnSpc>
                <a:spcPct val="110000"/>
              </a:lnSpc>
              <a:buNone/>
            </a:pPr>
            <a:endParaRPr lang="en-US" sz="2400" dirty="0" smtClean="0">
              <a:latin typeface="+mj-lt"/>
            </a:endParaRPr>
          </a:p>
          <a:p>
            <a:pPr>
              <a:buFont typeface="Monotype Sorts" pitchFamily="2" charset="2"/>
              <a:buNone/>
            </a:pPr>
            <a:endParaRPr lang="en-US" sz="2400" dirty="0" smtClean="0">
              <a:latin typeface="Arial" charset="0"/>
            </a:endParaRPr>
          </a:p>
        </p:txBody>
      </p:sp>
      <p:sp>
        <p:nvSpPr>
          <p:cNvPr id="4" name="Slide Number Placeholder 3"/>
          <p:cNvSpPr>
            <a:spLocks noGrp="1"/>
          </p:cNvSpPr>
          <p:nvPr>
            <p:ph type="sldNum" sz="quarter" idx="12"/>
          </p:nvPr>
        </p:nvSpPr>
        <p:spPr/>
        <p:txBody>
          <a:bodyPr/>
          <a:lstStyle/>
          <a:p>
            <a:fld id="{69E29E33-B620-47F9-BB04-8846C2A5AFCC}" type="slidenum">
              <a:rPr kumimoji="0" lang="en-US" smtClean="0"/>
              <a:pPr/>
              <a:t>41</a:t>
            </a:fld>
            <a:endParaRPr kumimoji="0" lang="en-US"/>
          </a:p>
        </p:txBody>
      </p:sp>
      <p:pic>
        <p:nvPicPr>
          <p:cNvPr id="5" name="Picture 4" descr="logo1.jpg"/>
          <p:cNvPicPr>
            <a:picLocks noChangeAspect="1"/>
          </p:cNvPicPr>
          <p:nvPr/>
        </p:nvPicPr>
        <p:blipFill>
          <a:blip r:embed="rId2" cstate="print"/>
          <a:stretch>
            <a:fillRect/>
          </a:stretch>
        </p:blipFill>
        <p:spPr>
          <a:xfrm>
            <a:off x="152400" y="76200"/>
            <a:ext cx="1069848" cy="932688"/>
          </a:xfrm>
          <a:prstGeom prst="rect">
            <a:avLst/>
          </a:prstGeom>
        </p:spPr>
      </p:pic>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990600" y="304800"/>
            <a:ext cx="7772400" cy="1143000"/>
          </a:xfrm>
        </p:spPr>
        <p:txBody>
          <a:bodyPr>
            <a:normAutofit fontScale="90000"/>
          </a:bodyPr>
          <a:lstStyle/>
          <a:p>
            <a:r>
              <a:rPr lang="en-US" sz="4000" dirty="0" smtClean="0"/>
              <a:t/>
            </a:r>
            <a:br>
              <a:rPr lang="en-US" sz="4000" dirty="0" smtClean="0"/>
            </a:br>
            <a:r>
              <a:rPr lang="en-US" sz="3200" dirty="0" smtClean="0"/>
              <a:t>More on Loss of US Rights</a:t>
            </a:r>
          </a:p>
        </p:txBody>
      </p:sp>
      <p:sp>
        <p:nvSpPr>
          <p:cNvPr id="23555" name="Rectangle 3"/>
          <p:cNvSpPr>
            <a:spLocks noGrp="1" noChangeArrowheads="1"/>
          </p:cNvSpPr>
          <p:nvPr>
            <p:ph idx="1"/>
          </p:nvPr>
        </p:nvSpPr>
        <p:spPr>
          <a:xfrm>
            <a:off x="381000" y="1752600"/>
            <a:ext cx="7620000" cy="685800"/>
          </a:xfrm>
        </p:spPr>
        <p:txBody>
          <a:bodyPr>
            <a:noAutofit/>
          </a:bodyPr>
          <a:lstStyle/>
          <a:p>
            <a:pPr>
              <a:lnSpc>
                <a:spcPct val="110000"/>
              </a:lnSpc>
            </a:pPr>
            <a:r>
              <a:rPr lang="en-US" sz="1800" dirty="0" smtClean="0"/>
              <a:t>Improper licensing, such as over-licensing or failure to exercise quality control over licensees’ products.</a:t>
            </a:r>
          </a:p>
          <a:p>
            <a:pPr>
              <a:lnSpc>
                <a:spcPct val="110000"/>
              </a:lnSpc>
            </a:pPr>
            <a:endParaRPr lang="en-US" sz="1800" dirty="0" smtClean="0"/>
          </a:p>
          <a:p>
            <a:pPr>
              <a:lnSpc>
                <a:spcPct val="110000"/>
              </a:lnSpc>
            </a:pPr>
            <a:r>
              <a:rPr lang="en-US" sz="1800" dirty="0" smtClean="0"/>
              <a:t>Failure to police use of your mark by others -- INFRINGERS!</a:t>
            </a:r>
          </a:p>
          <a:p>
            <a:pPr>
              <a:lnSpc>
                <a:spcPct val="110000"/>
              </a:lnSpc>
            </a:pPr>
            <a:endParaRPr lang="en-US" sz="1800" dirty="0" smtClean="0"/>
          </a:p>
          <a:p>
            <a:pPr>
              <a:lnSpc>
                <a:spcPct val="80000"/>
              </a:lnSpc>
            </a:pPr>
            <a:r>
              <a:rPr lang="en-US" sz="1800" dirty="0" smtClean="0"/>
              <a:t>Police your employees use of marks - if not used correctly on both internal &amp; external documents, it will be difficult to ensure proper use by third parties.</a:t>
            </a:r>
          </a:p>
          <a:p>
            <a:pPr>
              <a:lnSpc>
                <a:spcPct val="80000"/>
              </a:lnSpc>
            </a:pPr>
            <a:endParaRPr lang="en-US" sz="1800" dirty="0" smtClean="0"/>
          </a:p>
          <a:p>
            <a:pPr>
              <a:lnSpc>
                <a:spcPct val="110000"/>
              </a:lnSpc>
            </a:pPr>
            <a:r>
              <a:rPr lang="en-US" sz="1800" dirty="0" smtClean="0"/>
              <a:t>Watching services – oppose potential trademark filings and domain name registrations</a:t>
            </a:r>
          </a:p>
          <a:p>
            <a:pPr>
              <a:lnSpc>
                <a:spcPct val="80000"/>
              </a:lnSpc>
              <a:buFont typeface="Monotype Sorts" pitchFamily="2" charset="2"/>
              <a:buNone/>
            </a:pPr>
            <a:r>
              <a:rPr lang="en-US" sz="1800" dirty="0" smtClean="0"/>
              <a:t>		</a:t>
            </a:r>
          </a:p>
        </p:txBody>
      </p:sp>
      <p:sp>
        <p:nvSpPr>
          <p:cNvPr id="4" name="Slide Number Placeholder 3"/>
          <p:cNvSpPr>
            <a:spLocks noGrp="1"/>
          </p:cNvSpPr>
          <p:nvPr>
            <p:ph type="sldNum" sz="quarter" idx="12"/>
          </p:nvPr>
        </p:nvSpPr>
        <p:spPr/>
        <p:txBody>
          <a:bodyPr/>
          <a:lstStyle/>
          <a:p>
            <a:fld id="{69E29E33-B620-47F9-BB04-8846C2A5AFCC}" type="slidenum">
              <a:rPr kumimoji="0" lang="en-US" smtClean="0"/>
              <a:pPr/>
              <a:t>42</a:t>
            </a:fld>
            <a:endParaRPr kumimoji="0" lang="en-US"/>
          </a:p>
        </p:txBody>
      </p:sp>
      <p:pic>
        <p:nvPicPr>
          <p:cNvPr id="5" name="Picture 4" descr="logo1.jpg"/>
          <p:cNvPicPr>
            <a:picLocks noChangeAspect="1"/>
          </p:cNvPicPr>
          <p:nvPr/>
        </p:nvPicPr>
        <p:blipFill>
          <a:blip r:embed="rId2" cstate="print"/>
          <a:stretch>
            <a:fillRect/>
          </a:stretch>
        </p:blipFill>
        <p:spPr>
          <a:xfrm>
            <a:off x="152400" y="76200"/>
            <a:ext cx="1069848" cy="932688"/>
          </a:xfrm>
          <a:prstGeom prst="rect">
            <a:avLst/>
          </a:prstGeom>
        </p:spPr>
      </p:pic>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sz="3200" dirty="0" smtClean="0"/>
              <a:t>Examples of Lost Trademarks</a:t>
            </a:r>
          </a:p>
        </p:txBody>
      </p:sp>
      <p:sp>
        <p:nvSpPr>
          <p:cNvPr id="24579" name="Rectangle 3"/>
          <p:cNvSpPr>
            <a:spLocks noGrp="1" noChangeArrowheads="1"/>
          </p:cNvSpPr>
          <p:nvPr>
            <p:ph idx="1"/>
          </p:nvPr>
        </p:nvSpPr>
        <p:spPr>
          <a:xfrm>
            <a:off x="990600" y="1905000"/>
            <a:ext cx="7772400" cy="4038600"/>
          </a:xfrm>
        </p:spPr>
        <p:txBody>
          <a:bodyPr/>
          <a:lstStyle/>
          <a:p>
            <a:pPr>
              <a:buFont typeface="Monotype Sorts" pitchFamily="2" charset="2"/>
              <a:buNone/>
            </a:pPr>
            <a:r>
              <a:rPr lang="en-US" i="1" dirty="0" smtClean="0">
                <a:latin typeface="+mj-lt"/>
              </a:rPr>
              <a:t>ESCLATOR			LINOLEUM</a:t>
            </a:r>
          </a:p>
          <a:p>
            <a:pPr>
              <a:buFont typeface="Monotype Sorts" pitchFamily="2" charset="2"/>
              <a:buNone/>
            </a:pPr>
            <a:r>
              <a:rPr lang="en-US" i="1" dirty="0" smtClean="0">
                <a:latin typeface="+mj-lt"/>
              </a:rPr>
              <a:t>CORNFLAKES		MIMEOGRAPH</a:t>
            </a:r>
          </a:p>
          <a:p>
            <a:pPr>
              <a:buFont typeface="Monotype Sorts" pitchFamily="2" charset="2"/>
              <a:buNone/>
            </a:pPr>
            <a:r>
              <a:rPr lang="en-US" i="1" dirty="0" smtClean="0">
                <a:latin typeface="+mj-lt"/>
              </a:rPr>
              <a:t>CUBE STEAK		DRY ICE</a:t>
            </a:r>
          </a:p>
          <a:p>
            <a:pPr>
              <a:buFont typeface="Monotype Sorts" pitchFamily="2" charset="2"/>
              <a:buNone/>
            </a:pPr>
            <a:r>
              <a:rPr lang="en-US" i="1" dirty="0" smtClean="0">
                <a:latin typeface="+mj-lt"/>
              </a:rPr>
              <a:t>TRAMPOLINE		ASPIRIN</a:t>
            </a:r>
          </a:p>
          <a:p>
            <a:pPr>
              <a:buFont typeface="Monotype Sorts" pitchFamily="2" charset="2"/>
              <a:buNone/>
            </a:pPr>
            <a:r>
              <a:rPr lang="en-US" i="1" dirty="0" smtClean="0">
                <a:latin typeface="+mj-lt"/>
              </a:rPr>
              <a:t>KEROSENE			LANOLIN</a:t>
            </a:r>
          </a:p>
          <a:p>
            <a:pPr>
              <a:buFont typeface="Monotype Sorts" pitchFamily="2" charset="2"/>
              <a:buNone/>
            </a:pPr>
            <a:r>
              <a:rPr lang="en-US" i="1" dirty="0" smtClean="0">
                <a:latin typeface="+mj-lt"/>
              </a:rPr>
              <a:t>HIGH OCTANE		CELLOPHANE</a:t>
            </a:r>
          </a:p>
          <a:p>
            <a:pPr>
              <a:buFont typeface="Monotype Sorts" pitchFamily="2" charset="2"/>
              <a:buNone/>
            </a:pPr>
            <a:endParaRPr lang="en-US" i="1" dirty="0" smtClean="0">
              <a:latin typeface="Arial" charset="0"/>
            </a:endParaRPr>
          </a:p>
          <a:p>
            <a:endParaRPr lang="en-US" i="1" dirty="0" smtClean="0">
              <a:latin typeface="Arial" charset="0"/>
            </a:endParaRPr>
          </a:p>
        </p:txBody>
      </p:sp>
      <p:sp>
        <p:nvSpPr>
          <p:cNvPr id="4" name="Slide Number Placeholder 3"/>
          <p:cNvSpPr>
            <a:spLocks noGrp="1"/>
          </p:cNvSpPr>
          <p:nvPr>
            <p:ph type="sldNum" sz="quarter" idx="12"/>
          </p:nvPr>
        </p:nvSpPr>
        <p:spPr/>
        <p:txBody>
          <a:bodyPr/>
          <a:lstStyle/>
          <a:p>
            <a:fld id="{69E29E33-B620-47F9-BB04-8846C2A5AFCC}" type="slidenum">
              <a:rPr kumimoji="0" lang="en-US" smtClean="0"/>
              <a:pPr/>
              <a:t>43</a:t>
            </a:fld>
            <a:endParaRPr kumimoji="0" lang="en-US"/>
          </a:p>
        </p:txBody>
      </p:sp>
      <p:pic>
        <p:nvPicPr>
          <p:cNvPr id="5" name="Picture 4" descr="logo1.jpg"/>
          <p:cNvPicPr>
            <a:picLocks noChangeAspect="1"/>
          </p:cNvPicPr>
          <p:nvPr/>
        </p:nvPicPr>
        <p:blipFill>
          <a:blip r:embed="rId2" cstate="print"/>
          <a:stretch>
            <a:fillRect/>
          </a:stretch>
        </p:blipFill>
        <p:spPr>
          <a:xfrm>
            <a:off x="152400" y="76200"/>
            <a:ext cx="1069848" cy="932688"/>
          </a:xfrm>
          <a:prstGeom prst="rect">
            <a:avLst/>
          </a:prstGeom>
        </p:spPr>
      </p:pic>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n-US" sz="3200" dirty="0" smtClean="0"/>
              <a:t>Trademark Enforcement</a:t>
            </a:r>
          </a:p>
        </p:txBody>
      </p:sp>
      <p:sp>
        <p:nvSpPr>
          <p:cNvPr id="25603" name="Rectangle 3"/>
          <p:cNvSpPr>
            <a:spLocks noGrp="1" noChangeArrowheads="1"/>
          </p:cNvSpPr>
          <p:nvPr>
            <p:ph idx="1"/>
          </p:nvPr>
        </p:nvSpPr>
        <p:spPr>
          <a:xfrm>
            <a:off x="990600" y="1295400"/>
            <a:ext cx="7772400" cy="5105400"/>
          </a:xfrm>
        </p:spPr>
        <p:txBody>
          <a:bodyPr>
            <a:normAutofit fontScale="92500" lnSpcReduction="10000"/>
          </a:bodyPr>
          <a:lstStyle/>
          <a:p>
            <a:pPr marL="519113" indent="-519113">
              <a:lnSpc>
                <a:spcPct val="80000"/>
              </a:lnSpc>
              <a:spcBef>
                <a:spcPct val="10000"/>
              </a:spcBef>
              <a:defRPr/>
            </a:pPr>
            <a:r>
              <a:rPr lang="en-US" sz="2000" u="sng" dirty="0" smtClean="0">
                <a:latin typeface="+mj-lt"/>
              </a:rPr>
              <a:t>Keys </a:t>
            </a:r>
            <a:r>
              <a:rPr lang="en-US" sz="2000" dirty="0" smtClean="0">
                <a:latin typeface="+mj-lt"/>
              </a:rPr>
              <a:t> - trademark rights are enhanced based on use and recognition of the trademark.  The more goodwill the greater the legal rights for enforcement</a:t>
            </a:r>
            <a:endParaRPr lang="en-US" sz="2000" u="sng" dirty="0" smtClean="0">
              <a:latin typeface="+mj-lt"/>
            </a:endParaRPr>
          </a:p>
          <a:p>
            <a:pPr marL="519113" indent="-519113">
              <a:lnSpc>
                <a:spcPct val="80000"/>
              </a:lnSpc>
              <a:spcBef>
                <a:spcPct val="10000"/>
              </a:spcBef>
              <a:defRPr/>
            </a:pPr>
            <a:endParaRPr lang="en-US" sz="2000" u="sng" dirty="0" smtClean="0">
              <a:latin typeface="+mj-lt"/>
            </a:endParaRPr>
          </a:p>
          <a:p>
            <a:pPr marL="519113" indent="-519113">
              <a:lnSpc>
                <a:spcPct val="80000"/>
              </a:lnSpc>
              <a:spcBef>
                <a:spcPct val="10000"/>
              </a:spcBef>
              <a:defRPr/>
            </a:pPr>
            <a:r>
              <a:rPr lang="en-US" sz="2000" u="sng" dirty="0" smtClean="0">
                <a:latin typeface="+mj-lt"/>
              </a:rPr>
              <a:t>CEASE AND DESIST LETTER</a:t>
            </a:r>
            <a:r>
              <a:rPr lang="en-US" sz="2000" dirty="0" smtClean="0">
                <a:latin typeface="+mj-lt"/>
              </a:rPr>
              <a:t> -  puts recipient on notice (consult with a trademark lawyer)</a:t>
            </a:r>
          </a:p>
          <a:p>
            <a:pPr marL="519113" indent="-519113">
              <a:lnSpc>
                <a:spcPct val="80000"/>
              </a:lnSpc>
              <a:defRPr/>
            </a:pPr>
            <a:endParaRPr lang="en-US" sz="2000" u="sng" dirty="0" smtClean="0">
              <a:latin typeface="+mj-lt"/>
            </a:endParaRPr>
          </a:p>
          <a:p>
            <a:pPr marL="519113" indent="-519113">
              <a:lnSpc>
                <a:spcPct val="80000"/>
              </a:lnSpc>
              <a:defRPr/>
            </a:pPr>
            <a:r>
              <a:rPr lang="en-US" sz="2000" u="sng" dirty="0" smtClean="0">
                <a:latin typeface="+mj-lt"/>
              </a:rPr>
              <a:t>LAWSUIT</a:t>
            </a:r>
          </a:p>
          <a:p>
            <a:pPr marL="579438" indent="46038">
              <a:lnSpc>
                <a:spcPct val="80000"/>
              </a:lnSpc>
              <a:defRPr/>
            </a:pPr>
            <a:r>
              <a:rPr lang="en-US" sz="2000" dirty="0" smtClean="0">
                <a:latin typeface="+mj-lt"/>
              </a:rPr>
              <a:t>- </a:t>
            </a:r>
            <a:r>
              <a:rPr lang="en-US" sz="2000" u="sng" dirty="0" smtClean="0">
                <a:latin typeface="+mj-lt"/>
              </a:rPr>
              <a:t>Proof:</a:t>
            </a:r>
            <a:r>
              <a:rPr lang="en-US" sz="2000" dirty="0" smtClean="0">
                <a:latin typeface="+mj-lt"/>
              </a:rPr>
              <a:t> 	 1.Ownership/prior use of mark &amp; </a:t>
            </a:r>
          </a:p>
          <a:p>
            <a:pPr marL="579438" indent="46038">
              <a:lnSpc>
                <a:spcPct val="80000"/>
              </a:lnSpc>
              <a:buNone/>
              <a:defRPr/>
            </a:pPr>
            <a:r>
              <a:rPr lang="en-US" sz="2000" dirty="0" smtClean="0">
                <a:latin typeface="+mj-lt"/>
              </a:rPr>
              <a:t>              	 2.Evidence of likelihood of confusion.</a:t>
            </a:r>
          </a:p>
          <a:p>
            <a:pPr marL="579438" lvl="1" indent="46038">
              <a:lnSpc>
                <a:spcPct val="80000"/>
              </a:lnSpc>
              <a:spcBef>
                <a:spcPct val="10000"/>
              </a:spcBef>
              <a:buFont typeface="Arial" pitchFamily="34" charset="0"/>
              <a:buChar char="•"/>
              <a:defRPr/>
            </a:pPr>
            <a:r>
              <a:rPr lang="en-US" sz="2000" dirty="0" smtClean="0">
                <a:latin typeface="+mj-lt"/>
              </a:rPr>
              <a:t>- </a:t>
            </a:r>
            <a:r>
              <a:rPr lang="en-US" sz="2000" u="sng" dirty="0" smtClean="0">
                <a:latin typeface="+mj-lt"/>
              </a:rPr>
              <a:t>Remedies</a:t>
            </a:r>
          </a:p>
          <a:p>
            <a:pPr marL="1828800" lvl="1" indent="-60325">
              <a:lnSpc>
                <a:spcPct val="80000"/>
              </a:lnSpc>
              <a:buFont typeface="Arial" pitchFamily="34" charset="0"/>
              <a:buChar char="•"/>
              <a:defRPr/>
            </a:pPr>
            <a:r>
              <a:rPr lang="en-US" sz="2000" dirty="0" smtClean="0">
                <a:latin typeface="+mj-lt"/>
              </a:rPr>
              <a:t>Injunctive relief.</a:t>
            </a:r>
          </a:p>
          <a:p>
            <a:pPr marL="1828800" lvl="1" indent="-60325">
              <a:lnSpc>
                <a:spcPct val="80000"/>
              </a:lnSpc>
              <a:buFont typeface="Arial" pitchFamily="34" charset="0"/>
              <a:buChar char="•"/>
              <a:defRPr/>
            </a:pPr>
            <a:r>
              <a:rPr lang="en-US" sz="2000" dirty="0" smtClean="0">
                <a:latin typeface="+mj-lt"/>
              </a:rPr>
              <a:t>Money damages.</a:t>
            </a:r>
          </a:p>
          <a:p>
            <a:pPr marL="1828800" lvl="1" indent="-60325">
              <a:lnSpc>
                <a:spcPct val="80000"/>
              </a:lnSpc>
              <a:buFont typeface="Arial" pitchFamily="34" charset="0"/>
              <a:buChar char="•"/>
              <a:defRPr/>
            </a:pPr>
            <a:r>
              <a:rPr lang="en-US" sz="2000" dirty="0" smtClean="0">
                <a:latin typeface="+mj-lt"/>
              </a:rPr>
              <a:t>Attorney fees.</a:t>
            </a:r>
            <a:endParaRPr lang="en-US" sz="2000" u="sng" dirty="0" smtClean="0">
              <a:latin typeface="+mj-lt"/>
            </a:endParaRPr>
          </a:p>
          <a:p>
            <a:pPr marL="519113" indent="-519113">
              <a:lnSpc>
                <a:spcPct val="80000"/>
              </a:lnSpc>
              <a:spcBef>
                <a:spcPct val="10000"/>
              </a:spcBef>
              <a:defRPr/>
            </a:pPr>
            <a:r>
              <a:rPr lang="en-US" sz="2000" u="sng" dirty="0" smtClean="0">
                <a:latin typeface="+mj-lt"/>
              </a:rPr>
              <a:t>Other Claims</a:t>
            </a:r>
            <a:endParaRPr lang="en-US" sz="2000" dirty="0" smtClean="0">
              <a:latin typeface="+mj-lt"/>
            </a:endParaRPr>
          </a:p>
          <a:p>
            <a:pPr marL="920750" lvl="1" indent="-287338">
              <a:lnSpc>
                <a:spcPct val="80000"/>
              </a:lnSpc>
              <a:buFont typeface="Arial" pitchFamily="34" charset="0"/>
              <a:buChar char="•"/>
              <a:defRPr/>
            </a:pPr>
            <a:r>
              <a:rPr lang="en-US" sz="2000" dirty="0" smtClean="0">
                <a:latin typeface="+mj-lt"/>
              </a:rPr>
              <a:t>Dilution: where the owner of a famous trademark seeks to forbid others from using that mark in a way that would lessen its uniqueness. </a:t>
            </a:r>
          </a:p>
          <a:p>
            <a:pPr marL="920750" lvl="1" indent="-287338">
              <a:lnSpc>
                <a:spcPct val="80000"/>
              </a:lnSpc>
              <a:buFont typeface="Arial" pitchFamily="34" charset="0"/>
              <a:buChar char="•"/>
              <a:defRPr/>
            </a:pPr>
            <a:endParaRPr lang="en-US" sz="2000" dirty="0" smtClean="0">
              <a:latin typeface="+mj-lt"/>
            </a:endParaRPr>
          </a:p>
          <a:p>
            <a:pPr marL="920750" lvl="1" indent="-287338">
              <a:lnSpc>
                <a:spcPct val="80000"/>
              </a:lnSpc>
              <a:buFont typeface="Arial" pitchFamily="34" charset="0"/>
              <a:buChar char="•"/>
              <a:defRPr/>
            </a:pPr>
            <a:r>
              <a:rPr lang="en-US" sz="2000" dirty="0" smtClean="0">
                <a:latin typeface="+mj-lt"/>
              </a:rPr>
              <a:t>Unfair Competition: section 43(a) of the Lanham Act  &amp; causing confusion, deception.</a:t>
            </a:r>
          </a:p>
        </p:txBody>
      </p:sp>
      <p:sp>
        <p:nvSpPr>
          <p:cNvPr id="4" name="Slide Number Placeholder 3"/>
          <p:cNvSpPr>
            <a:spLocks noGrp="1"/>
          </p:cNvSpPr>
          <p:nvPr>
            <p:ph type="sldNum" sz="quarter" idx="12"/>
          </p:nvPr>
        </p:nvSpPr>
        <p:spPr/>
        <p:txBody>
          <a:bodyPr/>
          <a:lstStyle/>
          <a:p>
            <a:fld id="{69E29E33-B620-47F9-BB04-8846C2A5AFCC}" type="slidenum">
              <a:rPr kumimoji="0" lang="en-US" smtClean="0"/>
              <a:pPr/>
              <a:t>44</a:t>
            </a:fld>
            <a:endParaRPr kumimoji="0" lang="en-US"/>
          </a:p>
        </p:txBody>
      </p:sp>
      <p:pic>
        <p:nvPicPr>
          <p:cNvPr id="5" name="Picture 4" descr="logo1.jpg"/>
          <p:cNvPicPr>
            <a:picLocks noChangeAspect="1"/>
          </p:cNvPicPr>
          <p:nvPr/>
        </p:nvPicPr>
        <p:blipFill>
          <a:blip r:embed="rId2" cstate="print"/>
          <a:stretch>
            <a:fillRect/>
          </a:stretch>
        </p:blipFill>
        <p:spPr>
          <a:xfrm>
            <a:off x="152400" y="76200"/>
            <a:ext cx="1069848" cy="932688"/>
          </a:xfrm>
          <a:prstGeom prst="rect">
            <a:avLst/>
          </a:prstGeom>
        </p:spPr>
      </p:pic>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sz="3200" dirty="0" smtClean="0"/>
              <a:t>Trademarks &amp; Fair Use</a:t>
            </a:r>
          </a:p>
        </p:txBody>
      </p:sp>
      <p:sp>
        <p:nvSpPr>
          <p:cNvPr id="26627" name="Rectangle 3"/>
          <p:cNvSpPr>
            <a:spLocks noGrp="1" noChangeArrowheads="1"/>
          </p:cNvSpPr>
          <p:nvPr>
            <p:ph idx="1"/>
          </p:nvPr>
        </p:nvSpPr>
        <p:spPr>
          <a:xfrm>
            <a:off x="990600" y="1981200"/>
            <a:ext cx="7772400" cy="1752600"/>
          </a:xfrm>
        </p:spPr>
        <p:txBody>
          <a:bodyPr/>
          <a:lstStyle/>
          <a:p>
            <a:pPr>
              <a:lnSpc>
                <a:spcPct val="90000"/>
              </a:lnSpc>
            </a:pPr>
            <a:r>
              <a:rPr lang="en-US" sz="2400" dirty="0" smtClean="0">
                <a:latin typeface="+mj-lt"/>
                <a:cs typeface="Arial" charset="0"/>
              </a:rPr>
              <a:t>Fair Use is a defense to a claim  of infringement.</a:t>
            </a:r>
          </a:p>
          <a:p>
            <a:pPr>
              <a:lnSpc>
                <a:spcPct val="90000"/>
              </a:lnSpc>
            </a:pPr>
            <a:r>
              <a:rPr lang="en-US" sz="2400" dirty="0" smtClean="0">
                <a:latin typeface="+mj-lt"/>
                <a:cs typeface="Arial" charset="0"/>
              </a:rPr>
              <a:t>Includes use in Comparative Advertising.</a:t>
            </a:r>
          </a:p>
          <a:p>
            <a:pPr>
              <a:lnSpc>
                <a:spcPct val="90000"/>
              </a:lnSpc>
            </a:pPr>
            <a:r>
              <a:rPr lang="en-US" sz="2400" dirty="0" smtClean="0">
                <a:latin typeface="+mj-lt"/>
                <a:cs typeface="Arial" charset="0"/>
              </a:rPr>
              <a:t>Protected First Amendment use also included—news reporting, criticism, parody.</a:t>
            </a:r>
          </a:p>
        </p:txBody>
      </p:sp>
      <p:sp>
        <p:nvSpPr>
          <p:cNvPr id="26628" name="Text Box 4"/>
          <p:cNvSpPr txBox="1">
            <a:spLocks noChangeArrowheads="1"/>
          </p:cNvSpPr>
          <p:nvPr/>
        </p:nvSpPr>
        <p:spPr bwMode="auto">
          <a:xfrm>
            <a:off x="914400" y="3657600"/>
            <a:ext cx="7696200" cy="2443163"/>
          </a:xfrm>
          <a:prstGeom prst="rect">
            <a:avLst/>
          </a:prstGeom>
          <a:noFill/>
          <a:ln w="9525">
            <a:noFill/>
            <a:miter lim="800000"/>
            <a:headEnd/>
            <a:tailEnd/>
          </a:ln>
        </p:spPr>
        <p:txBody>
          <a:bodyPr>
            <a:spAutoFit/>
          </a:bodyPr>
          <a:lstStyle/>
          <a:p>
            <a:pPr>
              <a:spcBef>
                <a:spcPct val="20000"/>
              </a:spcBef>
              <a:buClr>
                <a:schemeClr val="accent1"/>
              </a:buClr>
              <a:buSzPct val="90000"/>
              <a:buFont typeface="Monotype Sorts" pitchFamily="2" charset="2"/>
              <a:buNone/>
            </a:pPr>
            <a:endParaRPr kumimoji="1" lang="en-US" sz="2400" dirty="0"/>
          </a:p>
          <a:p>
            <a:pPr>
              <a:spcBef>
                <a:spcPct val="20000"/>
              </a:spcBef>
              <a:buClr>
                <a:schemeClr val="accent1"/>
              </a:buClr>
              <a:buSzPct val="90000"/>
            </a:pPr>
            <a:r>
              <a:rPr kumimoji="1" lang="en-US" sz="2400" b="1" dirty="0" smtClean="0">
                <a:latin typeface="+mj-lt"/>
              </a:rPr>
              <a:t>WARNING- </a:t>
            </a:r>
            <a:r>
              <a:rPr kumimoji="1" lang="en-US" sz="2400" b="1" u="sng" dirty="0" smtClean="0">
                <a:latin typeface="+mj-lt"/>
              </a:rPr>
              <a:t>Any </a:t>
            </a:r>
            <a:r>
              <a:rPr kumimoji="1" lang="en-US" sz="2400" b="1" u="sng" dirty="0">
                <a:latin typeface="+mj-lt"/>
              </a:rPr>
              <a:t>planned use of a third party’s trademark for your marketing or promotional material or on your website should be reviewed with legal counsel—do not rely on non-lawyer advice as to what constitutes fair use! </a:t>
            </a:r>
          </a:p>
          <a:p>
            <a:endParaRPr lang="en-US" sz="2800" dirty="0"/>
          </a:p>
        </p:txBody>
      </p:sp>
      <p:sp>
        <p:nvSpPr>
          <p:cNvPr id="6" name="Slide Number Placeholder 5"/>
          <p:cNvSpPr>
            <a:spLocks noGrp="1"/>
          </p:cNvSpPr>
          <p:nvPr>
            <p:ph type="sldNum" sz="quarter" idx="12"/>
          </p:nvPr>
        </p:nvSpPr>
        <p:spPr/>
        <p:txBody>
          <a:bodyPr/>
          <a:lstStyle/>
          <a:p>
            <a:fld id="{69E29E33-B620-47F9-BB04-8846C2A5AFCC}" type="slidenum">
              <a:rPr kumimoji="0" lang="en-US" smtClean="0"/>
              <a:pPr/>
              <a:t>45</a:t>
            </a:fld>
            <a:endParaRPr kumimoji="0" lang="en-US"/>
          </a:p>
        </p:txBody>
      </p:sp>
      <p:pic>
        <p:nvPicPr>
          <p:cNvPr id="7" name="Picture 6" descr="logo1.jpg"/>
          <p:cNvPicPr>
            <a:picLocks noChangeAspect="1"/>
          </p:cNvPicPr>
          <p:nvPr/>
        </p:nvPicPr>
        <p:blipFill>
          <a:blip r:embed="rId2" cstate="print"/>
          <a:stretch>
            <a:fillRect/>
          </a:stretch>
        </p:blipFill>
        <p:spPr>
          <a:xfrm>
            <a:off x="152400" y="76200"/>
            <a:ext cx="1069848" cy="932688"/>
          </a:xfrm>
          <a:prstGeom prst="rect">
            <a:avLst/>
          </a:prstGeom>
        </p:spPr>
      </p:pic>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3" name="Rectangle 3"/>
          <p:cNvSpPr>
            <a:spLocks noGrp="1" noChangeArrowheads="1"/>
          </p:cNvSpPr>
          <p:nvPr>
            <p:ph idx="1"/>
          </p:nvPr>
        </p:nvSpPr>
        <p:spPr>
          <a:xfrm>
            <a:off x="1524000" y="152400"/>
            <a:ext cx="5791200" cy="838200"/>
          </a:xfrm>
        </p:spPr>
        <p:txBody>
          <a:bodyPr>
            <a:normAutofit lnSpcReduction="10000"/>
          </a:bodyPr>
          <a:lstStyle/>
          <a:p>
            <a:pPr algn="ctr">
              <a:buFontTx/>
              <a:buNone/>
            </a:pPr>
            <a:r>
              <a:rPr lang="en-US" sz="5400" dirty="0" smtClean="0"/>
              <a:t>Trademark Parody</a:t>
            </a:r>
          </a:p>
        </p:txBody>
      </p:sp>
      <p:pic>
        <p:nvPicPr>
          <p:cNvPr id="4" name="Picture 3" descr="logo1.jpg"/>
          <p:cNvPicPr>
            <a:picLocks noChangeAspect="1"/>
          </p:cNvPicPr>
          <p:nvPr/>
        </p:nvPicPr>
        <p:blipFill>
          <a:blip r:embed="rId2" cstate="print"/>
          <a:stretch>
            <a:fillRect/>
          </a:stretch>
        </p:blipFill>
        <p:spPr>
          <a:xfrm>
            <a:off x="152400" y="76200"/>
            <a:ext cx="1069848" cy="932688"/>
          </a:xfrm>
          <a:prstGeom prst="rect">
            <a:avLst/>
          </a:prstGeom>
        </p:spPr>
      </p:pic>
      <p:sp>
        <p:nvSpPr>
          <p:cNvPr id="5" name="Slide Number Placeholder 4"/>
          <p:cNvSpPr>
            <a:spLocks noGrp="1"/>
          </p:cNvSpPr>
          <p:nvPr>
            <p:ph type="sldNum" sz="quarter" idx="12"/>
          </p:nvPr>
        </p:nvSpPr>
        <p:spPr/>
        <p:txBody>
          <a:bodyPr/>
          <a:lstStyle/>
          <a:p>
            <a:fld id="{69E29E33-B620-47F9-BB04-8846C2A5AFCC}" type="slidenum">
              <a:rPr kumimoji="0" lang="en-US" smtClean="0"/>
              <a:pPr/>
              <a:t>46</a:t>
            </a:fld>
            <a:endParaRPr kumimoji="0" lang="en-US"/>
          </a:p>
        </p:txBody>
      </p:sp>
      <p:pic>
        <p:nvPicPr>
          <p:cNvPr id="5130" name="Picture 10" descr="Brown Chewy Vuiton Dog Bed"/>
          <p:cNvPicPr>
            <a:picLocks noChangeAspect="1" noChangeArrowheads="1"/>
          </p:cNvPicPr>
          <p:nvPr/>
        </p:nvPicPr>
        <p:blipFill>
          <a:blip r:embed="rId3" cstate="print"/>
          <a:srcRect/>
          <a:stretch>
            <a:fillRect/>
          </a:stretch>
        </p:blipFill>
        <p:spPr bwMode="auto">
          <a:xfrm>
            <a:off x="3733800" y="838200"/>
            <a:ext cx="1447800" cy="1613148"/>
          </a:xfrm>
          <a:prstGeom prst="rect">
            <a:avLst/>
          </a:prstGeom>
          <a:noFill/>
        </p:spPr>
      </p:pic>
      <p:sp>
        <p:nvSpPr>
          <p:cNvPr id="6" name="TextBox 5"/>
          <p:cNvSpPr txBox="1"/>
          <p:nvPr/>
        </p:nvSpPr>
        <p:spPr>
          <a:xfrm>
            <a:off x="304800" y="2590800"/>
            <a:ext cx="8534400" cy="4093428"/>
          </a:xfrm>
          <a:prstGeom prst="rect">
            <a:avLst/>
          </a:prstGeom>
          <a:noFill/>
        </p:spPr>
        <p:txBody>
          <a:bodyPr wrap="square" rtlCol="0">
            <a:spAutoFit/>
          </a:bodyPr>
          <a:lstStyle/>
          <a:p>
            <a:pPr algn="l"/>
            <a:r>
              <a:rPr lang="en-US" sz="2000" cap="all" dirty="0" smtClean="0">
                <a:latin typeface="+mn-lt"/>
              </a:rPr>
              <a:t>Trademark Parody: Taking a Bite Out of Owner's Rights </a:t>
            </a:r>
            <a:endParaRPr lang="en-US" sz="2000" dirty="0" smtClean="0">
              <a:latin typeface="+mn-lt"/>
            </a:endParaRPr>
          </a:p>
          <a:p>
            <a:pPr algn="l"/>
            <a:r>
              <a:rPr lang="en-US" sz="2000" dirty="0" smtClean="0">
                <a:latin typeface="+mn-lt"/>
              </a:rPr>
              <a:t/>
            </a:r>
            <a:br>
              <a:rPr lang="en-US" sz="2000" dirty="0" smtClean="0">
                <a:latin typeface="+mn-lt"/>
              </a:rPr>
            </a:br>
            <a:r>
              <a:rPr lang="en-US" sz="2000" dirty="0" smtClean="0">
                <a:latin typeface="+mn-lt"/>
              </a:rPr>
              <a:t>Haute </a:t>
            </a:r>
            <a:r>
              <a:rPr lang="en-US" sz="2000" dirty="0" err="1" smtClean="0">
                <a:latin typeface="+mn-lt"/>
              </a:rPr>
              <a:t>Diggity</a:t>
            </a:r>
            <a:r>
              <a:rPr lang="en-US" sz="2000" dirty="0" smtClean="0">
                <a:latin typeface="+mn-lt"/>
              </a:rPr>
              <a:t> Dog, LLC is a company that sells pet toys and beds. Haute </a:t>
            </a:r>
            <a:r>
              <a:rPr lang="en-US" sz="2000" dirty="0" err="1" smtClean="0">
                <a:latin typeface="+mn-lt"/>
              </a:rPr>
              <a:t>Diggity</a:t>
            </a:r>
            <a:r>
              <a:rPr lang="en-US" sz="2000" dirty="0" smtClean="0">
                <a:latin typeface="+mn-lt"/>
              </a:rPr>
              <a:t> Dog makes a number of parody products including </a:t>
            </a:r>
            <a:r>
              <a:rPr lang="en-US" sz="2000" dirty="0" err="1" smtClean="0">
                <a:latin typeface="+mn-lt"/>
              </a:rPr>
              <a:t>Chewnel</a:t>
            </a:r>
            <a:r>
              <a:rPr lang="en-US" sz="2000" dirty="0" smtClean="0">
                <a:latin typeface="+mn-lt"/>
              </a:rPr>
              <a:t> No. 5, Jimmy Chew, Dog </a:t>
            </a:r>
            <a:r>
              <a:rPr lang="en-US" sz="2000" dirty="0" err="1" smtClean="0">
                <a:latin typeface="+mn-lt"/>
              </a:rPr>
              <a:t>Perignonn</a:t>
            </a:r>
            <a:r>
              <a:rPr lang="en-US" sz="2000" dirty="0" smtClean="0">
                <a:latin typeface="+mn-lt"/>
              </a:rPr>
              <a:t>, </a:t>
            </a:r>
            <a:r>
              <a:rPr lang="en-US" sz="2000" dirty="0" err="1" smtClean="0">
                <a:latin typeface="+mn-lt"/>
              </a:rPr>
              <a:t>Sniffany</a:t>
            </a:r>
            <a:r>
              <a:rPr lang="en-US" sz="2000" dirty="0" smtClean="0">
                <a:latin typeface="+mn-lt"/>
              </a:rPr>
              <a:t> &amp; Co., and </a:t>
            </a:r>
            <a:r>
              <a:rPr lang="en-US" sz="2000" dirty="0" err="1" smtClean="0">
                <a:latin typeface="+mn-lt"/>
              </a:rPr>
              <a:t>Dogior</a:t>
            </a:r>
            <a:r>
              <a:rPr lang="en-US" sz="2000" dirty="0" smtClean="0">
                <a:latin typeface="+mn-lt"/>
              </a:rPr>
              <a:t>. </a:t>
            </a:r>
          </a:p>
          <a:p>
            <a:pPr algn="l"/>
            <a:endParaRPr lang="en-US" sz="2000" dirty="0" smtClean="0">
              <a:latin typeface="+mn-lt"/>
            </a:endParaRPr>
          </a:p>
          <a:p>
            <a:pPr algn="l"/>
            <a:r>
              <a:rPr lang="en-US" sz="2000" dirty="0" smtClean="0">
                <a:latin typeface="+mn-lt"/>
              </a:rPr>
              <a:t>The product which is the subject of the Louis </a:t>
            </a:r>
            <a:r>
              <a:rPr lang="en-US" sz="2000" dirty="0" err="1" smtClean="0">
                <a:latin typeface="+mn-lt"/>
              </a:rPr>
              <a:t>Vuitton</a:t>
            </a:r>
            <a:r>
              <a:rPr lang="en-US" sz="2000" dirty="0" smtClean="0">
                <a:latin typeface="+mn-lt"/>
              </a:rPr>
              <a:t> lawsuit is Haute </a:t>
            </a:r>
            <a:r>
              <a:rPr lang="en-US" sz="2000" dirty="0" err="1" smtClean="0">
                <a:latin typeface="+mn-lt"/>
              </a:rPr>
              <a:t>Diggity</a:t>
            </a:r>
            <a:r>
              <a:rPr lang="en-US" sz="2000" dirty="0" smtClean="0">
                <a:latin typeface="+mn-lt"/>
              </a:rPr>
              <a:t> Dog's parody pet toy called CHEWY VUITON. The product mimicked the shape, design and color of Louis </a:t>
            </a:r>
            <a:r>
              <a:rPr lang="en-US" sz="2000" dirty="0" err="1" smtClean="0">
                <a:latin typeface="+mn-lt"/>
              </a:rPr>
              <a:t>Vuitton's</a:t>
            </a:r>
            <a:r>
              <a:rPr lang="en-US" sz="2000" dirty="0" smtClean="0">
                <a:latin typeface="+mn-lt"/>
              </a:rPr>
              <a:t> Murakami handbags. Instead of LV, the toy's pattern included a stylized CV. The toy's pattern also employed a flower, cross and diamond pattern that resembled but was not identical to the </a:t>
            </a:r>
            <a:r>
              <a:rPr lang="en-US" sz="2000" dirty="0" err="1" smtClean="0">
                <a:latin typeface="+mn-lt"/>
              </a:rPr>
              <a:t>Muakami</a:t>
            </a:r>
            <a:r>
              <a:rPr lang="en-US" sz="2000" dirty="0" smtClean="0">
                <a:latin typeface="+mn-lt"/>
              </a:rPr>
              <a:t> pattern. Haute </a:t>
            </a:r>
            <a:r>
              <a:rPr lang="en-US" sz="2000" dirty="0" err="1" smtClean="0">
                <a:latin typeface="+mn-lt"/>
              </a:rPr>
              <a:t>Diggity</a:t>
            </a:r>
            <a:r>
              <a:rPr lang="en-US" sz="2000" dirty="0" smtClean="0">
                <a:latin typeface="+mn-lt"/>
              </a:rPr>
              <a:t> Dog generally sold the chew toy through pet stores for less than $20.00. </a:t>
            </a:r>
            <a:endParaRPr lang="en-US" sz="2000" dirty="0">
              <a:latin typeface="+mn-lt"/>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3" name="Rectangle 3"/>
          <p:cNvSpPr>
            <a:spLocks noGrp="1" noChangeArrowheads="1"/>
          </p:cNvSpPr>
          <p:nvPr>
            <p:ph idx="1"/>
          </p:nvPr>
        </p:nvSpPr>
        <p:spPr>
          <a:xfrm>
            <a:off x="1524000" y="152400"/>
            <a:ext cx="5791200" cy="838200"/>
          </a:xfrm>
        </p:spPr>
        <p:txBody>
          <a:bodyPr>
            <a:normAutofit lnSpcReduction="10000"/>
          </a:bodyPr>
          <a:lstStyle/>
          <a:p>
            <a:pPr algn="ctr">
              <a:buFontTx/>
              <a:buNone/>
            </a:pPr>
            <a:r>
              <a:rPr lang="en-US" sz="5400" dirty="0" smtClean="0"/>
              <a:t>Chewy </a:t>
            </a:r>
            <a:r>
              <a:rPr lang="en-US" sz="5400" dirty="0" err="1" smtClean="0"/>
              <a:t>Vuiton</a:t>
            </a:r>
            <a:endParaRPr lang="en-US" sz="5400" dirty="0" smtClean="0"/>
          </a:p>
        </p:txBody>
      </p:sp>
      <p:pic>
        <p:nvPicPr>
          <p:cNvPr id="4" name="Picture 3" descr="logo1.jpg"/>
          <p:cNvPicPr>
            <a:picLocks noChangeAspect="1"/>
          </p:cNvPicPr>
          <p:nvPr/>
        </p:nvPicPr>
        <p:blipFill>
          <a:blip r:embed="rId2" cstate="print"/>
          <a:stretch>
            <a:fillRect/>
          </a:stretch>
        </p:blipFill>
        <p:spPr>
          <a:xfrm>
            <a:off x="152400" y="76200"/>
            <a:ext cx="1069848" cy="932688"/>
          </a:xfrm>
          <a:prstGeom prst="rect">
            <a:avLst/>
          </a:prstGeom>
        </p:spPr>
      </p:pic>
      <p:sp>
        <p:nvSpPr>
          <p:cNvPr id="5" name="Slide Number Placeholder 4"/>
          <p:cNvSpPr>
            <a:spLocks noGrp="1"/>
          </p:cNvSpPr>
          <p:nvPr>
            <p:ph type="sldNum" sz="quarter" idx="12"/>
          </p:nvPr>
        </p:nvSpPr>
        <p:spPr/>
        <p:txBody>
          <a:bodyPr/>
          <a:lstStyle/>
          <a:p>
            <a:fld id="{69E29E33-B620-47F9-BB04-8846C2A5AFCC}" type="slidenum">
              <a:rPr kumimoji="0" lang="en-US" smtClean="0"/>
              <a:pPr/>
              <a:t>47</a:t>
            </a:fld>
            <a:endParaRPr kumimoji="0" lang="en-US"/>
          </a:p>
        </p:txBody>
      </p:sp>
      <p:sp>
        <p:nvSpPr>
          <p:cNvPr id="6" name="TextBox 5"/>
          <p:cNvSpPr txBox="1"/>
          <p:nvPr/>
        </p:nvSpPr>
        <p:spPr>
          <a:xfrm>
            <a:off x="304800" y="1295400"/>
            <a:ext cx="8534400" cy="4708981"/>
          </a:xfrm>
          <a:prstGeom prst="rect">
            <a:avLst/>
          </a:prstGeom>
          <a:noFill/>
        </p:spPr>
        <p:txBody>
          <a:bodyPr wrap="square" rtlCol="0">
            <a:spAutoFit/>
          </a:bodyPr>
          <a:lstStyle/>
          <a:p>
            <a:pPr algn="l"/>
            <a:r>
              <a:rPr lang="en-US" sz="2000" dirty="0" smtClean="0">
                <a:latin typeface="+mn-lt"/>
              </a:rPr>
              <a:t>LVM filed a lawsuit alleging trademark infringement, trademark dilution, counterfeiting, trade dress infringement, copyright infringement, and related common law violations. </a:t>
            </a:r>
            <a:br>
              <a:rPr lang="en-US" sz="2000" dirty="0" smtClean="0">
                <a:latin typeface="+mn-lt"/>
              </a:rPr>
            </a:br>
            <a:r>
              <a:rPr lang="en-US" sz="2000" dirty="0" smtClean="0">
                <a:latin typeface="+mn-lt"/>
              </a:rPr>
              <a:t/>
            </a:r>
            <a:br>
              <a:rPr lang="en-US" sz="2000" dirty="0" smtClean="0">
                <a:latin typeface="+mn-lt"/>
              </a:rPr>
            </a:br>
            <a:r>
              <a:rPr lang="en-US" sz="2000" dirty="0" smtClean="0">
                <a:latin typeface="+mn-lt"/>
              </a:rPr>
              <a:t>Courts generally are in agreement about what constitutes a "parody.“  A trademark parody is a simple form of entertainment conveyed by juxtaposing the irreverent representation of the trademark with the idealized image created by the mark's owner. It must convey two simultaneous and contradictory messages: that it is the original, but also that it is not the original and is instead a parody. This latter message not only differentiates the parody from the original but must also communicate some </a:t>
            </a:r>
            <a:r>
              <a:rPr lang="en-US" sz="2000" dirty="0" smtClean="0">
                <a:latin typeface="+mn-lt"/>
              </a:rPr>
              <a:t>element </a:t>
            </a:r>
            <a:r>
              <a:rPr lang="en-US" sz="2000" dirty="0" smtClean="0">
                <a:latin typeface="+mn-lt"/>
              </a:rPr>
              <a:t>of satire, ridicule, joking or amusement. </a:t>
            </a:r>
            <a:br>
              <a:rPr lang="en-US" sz="2000" dirty="0" smtClean="0">
                <a:latin typeface="+mn-lt"/>
              </a:rPr>
            </a:br>
            <a:r>
              <a:rPr lang="en-US" sz="2000" dirty="0" smtClean="0">
                <a:latin typeface="+mn-lt"/>
              </a:rPr>
              <a:t/>
            </a:r>
            <a:br>
              <a:rPr lang="en-US" sz="2000" dirty="0" smtClean="0">
                <a:latin typeface="+mn-lt"/>
              </a:rPr>
            </a:br>
            <a:r>
              <a:rPr lang="en-US" sz="2000" dirty="0" smtClean="0">
                <a:latin typeface="+mn-lt"/>
              </a:rPr>
              <a:t>The Fourth Circuit found Haute </a:t>
            </a:r>
            <a:r>
              <a:rPr lang="en-US" sz="2000" dirty="0" err="1" smtClean="0">
                <a:latin typeface="+mn-lt"/>
              </a:rPr>
              <a:t>Diggity</a:t>
            </a:r>
            <a:r>
              <a:rPr lang="en-US" sz="2000" dirty="0" smtClean="0">
                <a:latin typeface="+mn-lt"/>
              </a:rPr>
              <a:t> Dog's use of CHEWY VUITON and its associated pattern to be a parody.</a:t>
            </a:r>
            <a:endParaRPr lang="en-US" sz="2000" dirty="0">
              <a:latin typeface="+mn-lt"/>
            </a:endParaRP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3" name="Rectangle 3"/>
          <p:cNvSpPr>
            <a:spLocks noGrp="1" noChangeArrowheads="1"/>
          </p:cNvSpPr>
          <p:nvPr>
            <p:ph idx="1"/>
          </p:nvPr>
        </p:nvSpPr>
        <p:spPr>
          <a:xfrm>
            <a:off x="1524000" y="152400"/>
            <a:ext cx="5791200" cy="838200"/>
          </a:xfrm>
        </p:spPr>
        <p:txBody>
          <a:bodyPr>
            <a:normAutofit lnSpcReduction="10000"/>
          </a:bodyPr>
          <a:lstStyle/>
          <a:p>
            <a:pPr algn="ctr">
              <a:buFontTx/>
              <a:buNone/>
            </a:pPr>
            <a:r>
              <a:rPr lang="en-US" sz="5400" dirty="0" smtClean="0"/>
              <a:t>Chewy </a:t>
            </a:r>
            <a:r>
              <a:rPr lang="en-US" sz="5400" dirty="0" err="1" smtClean="0"/>
              <a:t>Vuiton</a:t>
            </a:r>
            <a:endParaRPr lang="en-US" sz="5400" dirty="0" smtClean="0"/>
          </a:p>
        </p:txBody>
      </p:sp>
      <p:pic>
        <p:nvPicPr>
          <p:cNvPr id="4" name="Picture 3" descr="logo1.jpg"/>
          <p:cNvPicPr>
            <a:picLocks noChangeAspect="1"/>
          </p:cNvPicPr>
          <p:nvPr/>
        </p:nvPicPr>
        <p:blipFill>
          <a:blip r:embed="rId2" cstate="print"/>
          <a:stretch>
            <a:fillRect/>
          </a:stretch>
        </p:blipFill>
        <p:spPr>
          <a:xfrm>
            <a:off x="152400" y="76200"/>
            <a:ext cx="1069848" cy="932688"/>
          </a:xfrm>
          <a:prstGeom prst="rect">
            <a:avLst/>
          </a:prstGeom>
        </p:spPr>
      </p:pic>
      <p:sp>
        <p:nvSpPr>
          <p:cNvPr id="5" name="Slide Number Placeholder 4"/>
          <p:cNvSpPr>
            <a:spLocks noGrp="1"/>
          </p:cNvSpPr>
          <p:nvPr>
            <p:ph type="sldNum" sz="quarter" idx="12"/>
          </p:nvPr>
        </p:nvSpPr>
        <p:spPr/>
        <p:txBody>
          <a:bodyPr/>
          <a:lstStyle/>
          <a:p>
            <a:fld id="{69E29E33-B620-47F9-BB04-8846C2A5AFCC}" type="slidenum">
              <a:rPr kumimoji="0" lang="en-US" smtClean="0"/>
              <a:pPr/>
              <a:t>48</a:t>
            </a:fld>
            <a:endParaRPr kumimoji="0" lang="en-US"/>
          </a:p>
        </p:txBody>
      </p:sp>
      <p:sp>
        <p:nvSpPr>
          <p:cNvPr id="6" name="TextBox 5"/>
          <p:cNvSpPr txBox="1"/>
          <p:nvPr/>
        </p:nvSpPr>
        <p:spPr>
          <a:xfrm>
            <a:off x="304800" y="1295400"/>
            <a:ext cx="8534400" cy="4401205"/>
          </a:xfrm>
          <a:prstGeom prst="rect">
            <a:avLst/>
          </a:prstGeom>
          <a:noFill/>
        </p:spPr>
        <p:txBody>
          <a:bodyPr wrap="square" rtlCol="0">
            <a:spAutoFit/>
          </a:bodyPr>
          <a:lstStyle/>
          <a:p>
            <a:pPr algn="l"/>
            <a:r>
              <a:rPr lang="en-US" sz="2000" dirty="0" smtClean="0">
                <a:latin typeface="+mn-lt"/>
              </a:rPr>
              <a:t> The CHEWY VUITON toy was found to be similar in its name, monogram, design and coloring, which clearly indicate that the toy is an imitation. </a:t>
            </a:r>
          </a:p>
          <a:p>
            <a:pPr algn="l"/>
            <a:endParaRPr lang="en-US" sz="2000" dirty="0" smtClean="0">
              <a:latin typeface="+mn-lt"/>
            </a:endParaRPr>
          </a:p>
          <a:p>
            <a:pPr algn="l"/>
            <a:r>
              <a:rPr lang="en-US" sz="2000" dirty="0" smtClean="0">
                <a:latin typeface="+mn-lt"/>
              </a:rPr>
              <a:t>The toy also was found to be different from the original handbags, for example, being a small and plush dog toy not an expensive, luxury handbag. The Court also noted that all of the design elements were different. (e.g., Chewy/Louis, </a:t>
            </a:r>
            <a:r>
              <a:rPr lang="en-US" sz="2000" dirty="0" err="1" smtClean="0">
                <a:latin typeface="+mn-lt"/>
              </a:rPr>
              <a:t>Vuiton</a:t>
            </a:r>
            <a:r>
              <a:rPr lang="en-US" sz="2000" dirty="0" smtClean="0">
                <a:latin typeface="+mn-lt"/>
              </a:rPr>
              <a:t>/</a:t>
            </a:r>
            <a:r>
              <a:rPr lang="en-US" sz="2000" dirty="0" err="1" smtClean="0">
                <a:latin typeface="+mn-lt"/>
              </a:rPr>
              <a:t>Vuitton</a:t>
            </a:r>
            <a:r>
              <a:rPr lang="en-US" sz="2000" dirty="0" smtClean="0">
                <a:latin typeface="+mn-lt"/>
              </a:rPr>
              <a:t>, CV/LV, simplified and crude pattern/detailed and distinguished pattern). </a:t>
            </a:r>
          </a:p>
          <a:p>
            <a:pPr algn="l"/>
            <a:endParaRPr lang="en-US" sz="2000" dirty="0" smtClean="0">
              <a:latin typeface="+mn-lt"/>
            </a:endParaRPr>
          </a:p>
          <a:p>
            <a:pPr algn="l"/>
            <a:r>
              <a:rPr lang="en-US" sz="2000" dirty="0" smtClean="0">
                <a:latin typeface="+mn-lt"/>
              </a:rPr>
              <a:t>Each of the elements Haute </a:t>
            </a:r>
            <a:r>
              <a:rPr lang="en-US" sz="2000" dirty="0" err="1" smtClean="0">
                <a:latin typeface="+mn-lt"/>
              </a:rPr>
              <a:t>Diggity</a:t>
            </a:r>
            <a:r>
              <a:rPr lang="en-US" sz="2000" dirty="0" smtClean="0">
                <a:latin typeface="+mn-lt"/>
              </a:rPr>
              <a:t> Dog selected to create the parody effect was close but not identical. </a:t>
            </a:r>
            <a:br>
              <a:rPr lang="en-US" sz="2000" dirty="0" smtClean="0">
                <a:latin typeface="+mn-lt"/>
              </a:rPr>
            </a:br>
            <a:r>
              <a:rPr lang="en-US" sz="2000" dirty="0" smtClean="0">
                <a:latin typeface="+mn-lt"/>
              </a:rPr>
              <a:t/>
            </a:r>
            <a:br>
              <a:rPr lang="en-US" sz="2000" dirty="0" smtClean="0">
                <a:latin typeface="+mn-lt"/>
              </a:rPr>
            </a:br>
            <a:r>
              <a:rPr lang="en-US" sz="2000" dirty="0" smtClean="0">
                <a:latin typeface="+mn-lt"/>
              </a:rPr>
              <a:t/>
            </a:r>
            <a:br>
              <a:rPr lang="en-US" sz="2000" dirty="0" smtClean="0">
                <a:latin typeface="+mn-lt"/>
              </a:rPr>
            </a:br>
            <a:endParaRPr lang="en-US" sz="2000" dirty="0">
              <a:latin typeface="+mn-lt"/>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3" name="Rectangle 3"/>
          <p:cNvSpPr>
            <a:spLocks noGrp="1" noChangeArrowheads="1"/>
          </p:cNvSpPr>
          <p:nvPr>
            <p:ph idx="1"/>
          </p:nvPr>
        </p:nvSpPr>
        <p:spPr>
          <a:xfrm>
            <a:off x="1219200" y="152400"/>
            <a:ext cx="7467600" cy="1066800"/>
          </a:xfrm>
        </p:spPr>
        <p:txBody>
          <a:bodyPr>
            <a:normAutofit fontScale="70000" lnSpcReduction="20000"/>
          </a:bodyPr>
          <a:lstStyle/>
          <a:p>
            <a:pPr algn="ctr">
              <a:buFontTx/>
              <a:buNone/>
            </a:pPr>
            <a:r>
              <a:rPr lang="en-US" sz="5400" dirty="0" smtClean="0"/>
              <a:t>Porsche Sues Crocs Over Trademark Infringement</a:t>
            </a:r>
          </a:p>
        </p:txBody>
      </p:sp>
      <p:pic>
        <p:nvPicPr>
          <p:cNvPr id="4" name="Picture 3" descr="logo1.jpg"/>
          <p:cNvPicPr>
            <a:picLocks noChangeAspect="1"/>
          </p:cNvPicPr>
          <p:nvPr/>
        </p:nvPicPr>
        <p:blipFill>
          <a:blip r:embed="rId2" cstate="print"/>
          <a:stretch>
            <a:fillRect/>
          </a:stretch>
        </p:blipFill>
        <p:spPr>
          <a:xfrm>
            <a:off x="152400" y="76200"/>
            <a:ext cx="1069848" cy="932688"/>
          </a:xfrm>
          <a:prstGeom prst="rect">
            <a:avLst/>
          </a:prstGeom>
        </p:spPr>
      </p:pic>
      <p:sp>
        <p:nvSpPr>
          <p:cNvPr id="5" name="Slide Number Placeholder 4"/>
          <p:cNvSpPr>
            <a:spLocks noGrp="1"/>
          </p:cNvSpPr>
          <p:nvPr>
            <p:ph type="sldNum" sz="quarter" idx="12"/>
          </p:nvPr>
        </p:nvSpPr>
        <p:spPr/>
        <p:txBody>
          <a:bodyPr/>
          <a:lstStyle/>
          <a:p>
            <a:fld id="{69E29E33-B620-47F9-BB04-8846C2A5AFCC}" type="slidenum">
              <a:rPr kumimoji="0" lang="en-US" smtClean="0"/>
              <a:pPr/>
              <a:t>49</a:t>
            </a:fld>
            <a:endParaRPr kumimoji="0" lang="en-US"/>
          </a:p>
        </p:txBody>
      </p:sp>
      <p:sp>
        <p:nvSpPr>
          <p:cNvPr id="6" name="TextBox 5"/>
          <p:cNvSpPr txBox="1"/>
          <p:nvPr/>
        </p:nvSpPr>
        <p:spPr>
          <a:xfrm>
            <a:off x="381000" y="3886200"/>
            <a:ext cx="8534400" cy="2554545"/>
          </a:xfrm>
          <a:prstGeom prst="rect">
            <a:avLst/>
          </a:prstGeom>
          <a:noFill/>
        </p:spPr>
        <p:txBody>
          <a:bodyPr wrap="square" rtlCol="0">
            <a:spAutoFit/>
          </a:bodyPr>
          <a:lstStyle/>
          <a:p>
            <a:pPr algn="l"/>
            <a:r>
              <a:rPr lang="en-US" sz="2000" dirty="0" smtClean="0">
                <a:latin typeface="+mn-lt"/>
              </a:rPr>
              <a:t> The Porsche Cayman is a sexy 2-seater sports coupe born of German engineering. The Crocs Cayman is a snug-fitting lightweight clog, allegedly modeled on “Italian design,” by Americans in Colorado.</a:t>
            </a:r>
          </a:p>
          <a:p>
            <a:pPr algn="l"/>
            <a:r>
              <a:rPr lang="en-US" sz="2000" dirty="0" smtClean="0">
                <a:latin typeface="+mn-lt"/>
              </a:rPr>
              <a:t> </a:t>
            </a:r>
          </a:p>
          <a:p>
            <a:pPr algn="l"/>
            <a:r>
              <a:rPr lang="en-US" sz="2000" dirty="0" smtClean="0">
                <a:latin typeface="+mn-lt"/>
              </a:rPr>
              <a:t>Porsche, fearing consumer confusion and the dilution of their established brand, </a:t>
            </a:r>
            <a:r>
              <a:rPr lang="en-US" sz="2000" u="sng" dirty="0" smtClean="0">
                <a:latin typeface="+mn-lt"/>
                <a:hlinkClick r:id="rId3"/>
              </a:rPr>
              <a:t>notified</a:t>
            </a:r>
            <a:r>
              <a:rPr lang="en-US" sz="2000" dirty="0" smtClean="0">
                <a:latin typeface="+mn-lt"/>
              </a:rPr>
              <a:t> the clog manufacturer in May of their alleged infringement. Porsche filed a trademark infringement suit against Crocs in a German court.</a:t>
            </a:r>
          </a:p>
          <a:p>
            <a:pPr algn="l"/>
            <a:endParaRPr lang="en-US" sz="2000" dirty="0">
              <a:latin typeface="+mn-lt"/>
            </a:endParaRPr>
          </a:p>
        </p:txBody>
      </p:sp>
      <p:pic>
        <p:nvPicPr>
          <p:cNvPr id="58378" name="Picture 1" descr="crocs porsche"/>
          <p:cNvPicPr>
            <a:picLocks noChangeAspect="1" noChangeArrowheads="1"/>
          </p:cNvPicPr>
          <p:nvPr/>
        </p:nvPicPr>
        <p:blipFill>
          <a:blip r:embed="rId4" cstate="print"/>
          <a:srcRect/>
          <a:stretch>
            <a:fillRect/>
          </a:stretch>
        </p:blipFill>
        <p:spPr bwMode="auto">
          <a:xfrm>
            <a:off x="2057400" y="1600200"/>
            <a:ext cx="4762500" cy="1447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2"/>
          <p:cNvSpPr>
            <a:spLocks noGrp="1" noChangeArrowheads="1"/>
          </p:cNvSpPr>
          <p:nvPr>
            <p:ph type="title"/>
          </p:nvPr>
        </p:nvSpPr>
        <p:spPr>
          <a:xfrm>
            <a:off x="381000" y="609600"/>
            <a:ext cx="8229600" cy="1143000"/>
          </a:xfrm>
        </p:spPr>
        <p:txBody>
          <a:bodyPr/>
          <a:lstStyle/>
          <a:p>
            <a:r>
              <a:rPr lang="en-US" dirty="0">
                <a:solidFill>
                  <a:schemeClr val="tx1"/>
                </a:solidFill>
              </a:rPr>
              <a:t>Trademarks and Service Marks</a:t>
            </a:r>
          </a:p>
        </p:txBody>
      </p:sp>
      <p:sp>
        <p:nvSpPr>
          <p:cNvPr id="159748" name="Text Box 4"/>
          <p:cNvSpPr txBox="1">
            <a:spLocks noChangeArrowheads="1"/>
          </p:cNvSpPr>
          <p:nvPr/>
        </p:nvSpPr>
        <p:spPr bwMode="auto">
          <a:xfrm>
            <a:off x="1524000" y="2971800"/>
            <a:ext cx="2590800" cy="519113"/>
          </a:xfrm>
          <a:prstGeom prst="rect">
            <a:avLst/>
          </a:prstGeom>
          <a:noFill/>
          <a:ln w="9525">
            <a:noFill/>
            <a:miter lim="800000"/>
            <a:headEnd/>
            <a:tailEnd/>
          </a:ln>
          <a:effectLst/>
        </p:spPr>
        <p:txBody>
          <a:bodyPr>
            <a:spAutoFit/>
          </a:bodyPr>
          <a:lstStyle/>
          <a:p>
            <a:pPr algn="l" eaLnBrk="1" hangingPunct="1">
              <a:spcBef>
                <a:spcPct val="50000"/>
              </a:spcBef>
            </a:pPr>
            <a:r>
              <a:rPr lang="en-US" sz="2800" dirty="0">
                <a:latin typeface="+mj-lt"/>
              </a:rPr>
              <a:t>Service mark</a:t>
            </a:r>
          </a:p>
        </p:txBody>
      </p:sp>
      <p:pic>
        <p:nvPicPr>
          <p:cNvPr id="5" name="Picture 4" descr="logo1.jpg"/>
          <p:cNvPicPr>
            <a:picLocks noChangeAspect="1"/>
          </p:cNvPicPr>
          <p:nvPr/>
        </p:nvPicPr>
        <p:blipFill>
          <a:blip r:embed="rId2" cstate="print"/>
          <a:stretch>
            <a:fillRect/>
          </a:stretch>
        </p:blipFill>
        <p:spPr>
          <a:xfrm>
            <a:off x="152400" y="76200"/>
            <a:ext cx="1069848" cy="932688"/>
          </a:xfrm>
          <a:prstGeom prst="rect">
            <a:avLst/>
          </a:prstGeom>
        </p:spPr>
      </p:pic>
      <p:sp>
        <p:nvSpPr>
          <p:cNvPr id="6" name="Slide Number Placeholder 5"/>
          <p:cNvSpPr>
            <a:spLocks noGrp="1"/>
          </p:cNvSpPr>
          <p:nvPr>
            <p:ph type="sldNum" sz="quarter" idx="12"/>
          </p:nvPr>
        </p:nvSpPr>
        <p:spPr/>
        <p:txBody>
          <a:bodyPr/>
          <a:lstStyle/>
          <a:p>
            <a:fld id="{69E29E33-B620-47F9-BB04-8846C2A5AFCC}" type="slidenum">
              <a:rPr kumimoji="0" lang="en-US" smtClean="0"/>
              <a:pPr/>
              <a:t>5</a:t>
            </a:fld>
            <a:endParaRPr kumimoji="0" lang="en-US"/>
          </a:p>
        </p:txBody>
      </p:sp>
      <p:pic>
        <p:nvPicPr>
          <p:cNvPr id="2" name="Picture 2" descr="C:\Documents and Settings\confroom2\My Documents\My Pictures\att-logo.jpg"/>
          <p:cNvPicPr>
            <a:picLocks noChangeAspect="1" noChangeArrowheads="1"/>
          </p:cNvPicPr>
          <p:nvPr/>
        </p:nvPicPr>
        <p:blipFill>
          <a:blip r:embed="rId3" cstate="print"/>
          <a:srcRect/>
          <a:stretch>
            <a:fillRect/>
          </a:stretch>
        </p:blipFill>
        <p:spPr bwMode="auto">
          <a:xfrm>
            <a:off x="5334000" y="2438400"/>
            <a:ext cx="1752600" cy="2146935"/>
          </a:xfrm>
          <a:prstGeom prst="rect">
            <a:avLst/>
          </a:prstGeom>
          <a:noFill/>
        </p:spPr>
      </p:pic>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ChangeArrowheads="1"/>
          </p:cNvSpPr>
          <p:nvPr>
            <p:ph type="title"/>
          </p:nvPr>
        </p:nvSpPr>
        <p:spPr/>
        <p:txBody>
          <a:bodyPr/>
          <a:lstStyle/>
          <a:p>
            <a:r>
              <a:rPr lang="en-US">
                <a:solidFill>
                  <a:schemeClr val="tx1"/>
                </a:solidFill>
              </a:rPr>
              <a:t>Function Of Trademarks</a:t>
            </a:r>
          </a:p>
        </p:txBody>
      </p:sp>
      <p:sp>
        <p:nvSpPr>
          <p:cNvPr id="161795" name="Rectangle 3"/>
          <p:cNvSpPr>
            <a:spLocks noGrp="1" noChangeArrowheads="1"/>
          </p:cNvSpPr>
          <p:nvPr>
            <p:ph idx="1"/>
          </p:nvPr>
        </p:nvSpPr>
        <p:spPr>
          <a:xfrm>
            <a:off x="533400" y="1674813"/>
            <a:ext cx="8229600" cy="4116387"/>
          </a:xfrm>
          <a:noFill/>
          <a:ln/>
        </p:spPr>
        <p:txBody>
          <a:bodyPr/>
          <a:lstStyle/>
          <a:p>
            <a:r>
              <a:rPr lang="en-US" sz="2800" dirty="0"/>
              <a:t>Indicates the source or origin of </a:t>
            </a:r>
            <a:r>
              <a:rPr lang="en-US" sz="2800" dirty="0" smtClean="0"/>
              <a:t>products </a:t>
            </a:r>
            <a:r>
              <a:rPr lang="en-US" sz="2800" dirty="0"/>
              <a:t>or services</a:t>
            </a:r>
          </a:p>
          <a:p>
            <a:r>
              <a:rPr lang="en-US" sz="2800" dirty="0"/>
              <a:t>Assures consumers of the quality of </a:t>
            </a:r>
            <a:r>
              <a:rPr lang="en-US" sz="2800" dirty="0" smtClean="0"/>
              <a:t>products </a:t>
            </a:r>
            <a:r>
              <a:rPr lang="en-US" sz="2800" dirty="0"/>
              <a:t>bearing the mark</a:t>
            </a:r>
          </a:p>
          <a:p>
            <a:r>
              <a:rPr lang="en-US" sz="2800" dirty="0"/>
              <a:t>Creates goodwill and brand awareness</a:t>
            </a:r>
          </a:p>
          <a:p>
            <a:r>
              <a:rPr lang="en-US" sz="2800" dirty="0"/>
              <a:t>More distinctive = more legal protection</a:t>
            </a:r>
          </a:p>
        </p:txBody>
      </p:sp>
      <p:pic>
        <p:nvPicPr>
          <p:cNvPr id="4" name="Picture 3" descr="logo1.jpg"/>
          <p:cNvPicPr>
            <a:picLocks noChangeAspect="1"/>
          </p:cNvPicPr>
          <p:nvPr/>
        </p:nvPicPr>
        <p:blipFill>
          <a:blip r:embed="rId2" cstate="print"/>
          <a:stretch>
            <a:fillRect/>
          </a:stretch>
        </p:blipFill>
        <p:spPr>
          <a:xfrm>
            <a:off x="152400" y="76200"/>
            <a:ext cx="1069848" cy="932688"/>
          </a:xfrm>
          <a:prstGeom prst="rect">
            <a:avLst/>
          </a:prstGeom>
        </p:spPr>
      </p:pic>
      <p:sp>
        <p:nvSpPr>
          <p:cNvPr id="5" name="Slide Number Placeholder 4"/>
          <p:cNvSpPr>
            <a:spLocks noGrp="1"/>
          </p:cNvSpPr>
          <p:nvPr>
            <p:ph type="sldNum" sz="quarter" idx="12"/>
          </p:nvPr>
        </p:nvSpPr>
        <p:spPr/>
        <p:txBody>
          <a:bodyPr/>
          <a:lstStyle/>
          <a:p>
            <a:fld id="{69E29E33-B620-47F9-BB04-8846C2A5AFCC}" type="slidenum">
              <a:rPr kumimoji="0" lang="en-US" smtClean="0"/>
              <a:pPr/>
              <a:t>6</a:t>
            </a:fld>
            <a:endParaRPr kumimoji="0" lang="en-US"/>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sz="3600" smtClean="0"/>
              <a:t>Distinctiveness of Trademarks</a:t>
            </a:r>
          </a:p>
        </p:txBody>
      </p:sp>
      <p:sp>
        <p:nvSpPr>
          <p:cNvPr id="13315" name="Rectangle 3"/>
          <p:cNvSpPr>
            <a:spLocks noGrp="1" noChangeArrowheads="1"/>
          </p:cNvSpPr>
          <p:nvPr>
            <p:ph idx="1"/>
          </p:nvPr>
        </p:nvSpPr>
        <p:spPr>
          <a:xfrm>
            <a:off x="228600" y="1600200"/>
            <a:ext cx="8763000" cy="5029200"/>
          </a:xfrm>
        </p:spPr>
        <p:txBody>
          <a:bodyPr/>
          <a:lstStyle/>
          <a:p>
            <a:pPr marL="225425" indent="-225425">
              <a:lnSpc>
                <a:spcPct val="110000"/>
              </a:lnSpc>
              <a:spcBef>
                <a:spcPts val="600"/>
              </a:spcBef>
              <a:buFont typeface="Monotype Sorts" pitchFamily="2" charset="2"/>
              <a:buNone/>
              <a:defRPr/>
            </a:pPr>
            <a:r>
              <a:rPr lang="en-US" sz="2400" dirty="0" smtClean="0">
                <a:latin typeface="Arial" charset="0"/>
              </a:rPr>
              <a:t>The strength of a proposed trademark will diminish as you go down this list:</a:t>
            </a:r>
          </a:p>
          <a:p>
            <a:pPr marL="625475" lvl="1" indent="-225425">
              <a:lnSpc>
                <a:spcPct val="110000"/>
              </a:lnSpc>
              <a:spcBef>
                <a:spcPts val="600"/>
              </a:spcBef>
              <a:defRPr/>
            </a:pPr>
            <a:r>
              <a:rPr lang="en-US" sz="2400" dirty="0" smtClean="0">
                <a:latin typeface="Arial" charset="0"/>
              </a:rPr>
              <a:t>FANCIFUL MARKS 			Xerox</a:t>
            </a:r>
            <a:r>
              <a:rPr lang="en-US" sz="2400" baseline="30000" dirty="0" smtClean="0">
                <a:latin typeface="Arial" charset="0"/>
              </a:rPr>
              <a:t>® </a:t>
            </a:r>
            <a:r>
              <a:rPr lang="en-US" sz="2400" dirty="0" smtClean="0">
                <a:latin typeface="Arial" charset="0"/>
              </a:rPr>
              <a:t>copiers</a:t>
            </a:r>
            <a:endParaRPr lang="en-US" sz="2400" baseline="30000" dirty="0" smtClean="0">
              <a:latin typeface="Arial" charset="0"/>
            </a:endParaRPr>
          </a:p>
          <a:p>
            <a:pPr marL="625475" lvl="1" indent="-225425">
              <a:lnSpc>
                <a:spcPct val="110000"/>
              </a:lnSpc>
              <a:defRPr/>
            </a:pPr>
            <a:r>
              <a:rPr lang="en-US" sz="2400" dirty="0" smtClean="0">
                <a:latin typeface="Arial" charset="0"/>
              </a:rPr>
              <a:t>ARBITRARY MARKS			Apple</a:t>
            </a:r>
            <a:r>
              <a:rPr lang="en-US" sz="2400" baseline="30000" dirty="0" smtClean="0">
                <a:latin typeface="Arial" charset="0"/>
              </a:rPr>
              <a:t>®</a:t>
            </a:r>
            <a:r>
              <a:rPr lang="en-US" sz="2400" dirty="0" smtClean="0">
                <a:latin typeface="Arial" charset="0"/>
              </a:rPr>
              <a:t> computer</a:t>
            </a:r>
            <a:r>
              <a:rPr lang="en-US" sz="2400" baseline="30000" dirty="0" smtClean="0">
                <a:latin typeface="Arial" charset="0"/>
              </a:rPr>
              <a:t>	</a:t>
            </a:r>
            <a:endParaRPr lang="en-US" sz="2400" dirty="0" smtClean="0">
              <a:latin typeface="Arial" charset="0"/>
            </a:endParaRPr>
          </a:p>
          <a:p>
            <a:pPr marL="625475" lvl="1" indent="-225425">
              <a:lnSpc>
                <a:spcPct val="110000"/>
              </a:lnSpc>
              <a:defRPr/>
            </a:pPr>
            <a:r>
              <a:rPr lang="en-US" sz="2400" dirty="0" smtClean="0">
                <a:latin typeface="Arial" charset="0"/>
              </a:rPr>
              <a:t>SUGGESTIVE MARKS		Citibank</a:t>
            </a:r>
            <a:r>
              <a:rPr lang="en-US" sz="2400" baseline="30000" dirty="0" smtClean="0">
                <a:latin typeface="Arial" charset="0"/>
              </a:rPr>
              <a:t>®</a:t>
            </a:r>
            <a:r>
              <a:rPr lang="en-US" sz="2400" dirty="0" smtClean="0">
                <a:latin typeface="Arial" charset="0"/>
              </a:rPr>
              <a:t> services</a:t>
            </a:r>
          </a:p>
          <a:p>
            <a:pPr marL="625475" lvl="1" indent="-225425">
              <a:lnSpc>
                <a:spcPct val="110000"/>
              </a:lnSpc>
              <a:defRPr/>
            </a:pPr>
            <a:r>
              <a:rPr lang="en-US" sz="2400" dirty="0" smtClean="0">
                <a:latin typeface="Arial" charset="0"/>
              </a:rPr>
              <a:t>MERELY DESCRIPTIVE MARKS 	Smartphone</a:t>
            </a:r>
          </a:p>
          <a:p>
            <a:pPr marL="625475" lvl="1" indent="-225425">
              <a:lnSpc>
                <a:spcPct val="110000"/>
              </a:lnSpc>
              <a:defRPr/>
            </a:pPr>
            <a:r>
              <a:rPr lang="en-US" sz="2400" dirty="0" smtClean="0">
                <a:latin typeface="Arial" charset="0"/>
              </a:rPr>
              <a:t>GENERIC TERMS			computer, desk</a:t>
            </a:r>
          </a:p>
          <a:p>
            <a:pPr marL="225425" indent="-225425">
              <a:lnSpc>
                <a:spcPct val="90000"/>
              </a:lnSpc>
              <a:buFontTx/>
              <a:buNone/>
              <a:defRPr/>
            </a:pPr>
            <a:endParaRPr lang="en-US" sz="2400" dirty="0" smtClean="0">
              <a:solidFill>
                <a:srgbClr val="000000"/>
              </a:solidFill>
              <a:latin typeface="Arial" charset="0"/>
            </a:endParaRPr>
          </a:p>
          <a:p>
            <a:pPr marL="0" indent="0">
              <a:lnSpc>
                <a:spcPct val="90000"/>
              </a:lnSpc>
              <a:buFontTx/>
              <a:buNone/>
              <a:defRPr/>
            </a:pPr>
            <a:r>
              <a:rPr lang="en-US" sz="2400" dirty="0" smtClean="0">
                <a:solidFill>
                  <a:srgbClr val="000000"/>
                </a:solidFill>
                <a:latin typeface="Arial" charset="0"/>
              </a:rPr>
              <a:t>Merely descriptive and generic terms will probably be challenged in the registration process.</a:t>
            </a:r>
          </a:p>
          <a:p>
            <a:pPr marL="400050" lvl="1" indent="0">
              <a:lnSpc>
                <a:spcPct val="90000"/>
              </a:lnSpc>
              <a:buFontTx/>
              <a:buChar char="-"/>
              <a:defRPr/>
            </a:pPr>
            <a:r>
              <a:rPr lang="en-US" sz="2400" dirty="0" smtClean="0">
                <a:latin typeface="Arial" charset="0"/>
              </a:rPr>
              <a:t>Descriptive terms are difficult to enforce</a:t>
            </a:r>
          </a:p>
          <a:p>
            <a:pPr marL="0" indent="0">
              <a:lnSpc>
                <a:spcPct val="90000"/>
              </a:lnSpc>
              <a:buFontTx/>
              <a:buChar char="-"/>
              <a:defRPr/>
            </a:pPr>
            <a:endParaRPr lang="en-US" sz="2400" dirty="0" smtClean="0">
              <a:solidFill>
                <a:srgbClr val="000000"/>
              </a:solidFill>
              <a:latin typeface="Arial" charset="0"/>
            </a:endParaRPr>
          </a:p>
        </p:txBody>
      </p:sp>
      <p:sp>
        <p:nvSpPr>
          <p:cNvPr id="4" name="Slide Number Placeholder 3"/>
          <p:cNvSpPr>
            <a:spLocks noGrp="1"/>
          </p:cNvSpPr>
          <p:nvPr>
            <p:ph type="sldNum" sz="quarter" idx="12"/>
          </p:nvPr>
        </p:nvSpPr>
        <p:spPr/>
        <p:txBody>
          <a:bodyPr/>
          <a:lstStyle/>
          <a:p>
            <a:fld id="{69E29E33-B620-47F9-BB04-8846C2A5AFCC}" type="slidenum">
              <a:rPr kumimoji="0" lang="en-US" smtClean="0"/>
              <a:pPr/>
              <a:t>7</a:t>
            </a:fld>
            <a:endParaRPr kumimoji="0" lang="en-US"/>
          </a:p>
        </p:txBody>
      </p:sp>
      <p:pic>
        <p:nvPicPr>
          <p:cNvPr id="5" name="Picture 4" descr="logo1.jpg"/>
          <p:cNvPicPr>
            <a:picLocks noChangeAspect="1"/>
          </p:cNvPicPr>
          <p:nvPr/>
        </p:nvPicPr>
        <p:blipFill>
          <a:blip r:embed="rId2" cstate="print"/>
          <a:stretch>
            <a:fillRect/>
          </a:stretch>
        </p:blipFill>
        <p:spPr>
          <a:xfrm>
            <a:off x="152400" y="76200"/>
            <a:ext cx="1069848" cy="932688"/>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2"/>
          <p:cNvSpPr>
            <a:spLocks noGrp="1" noChangeArrowheads="1"/>
          </p:cNvSpPr>
          <p:nvPr>
            <p:ph type="title"/>
          </p:nvPr>
        </p:nvSpPr>
        <p:spPr/>
        <p:txBody>
          <a:bodyPr/>
          <a:lstStyle/>
          <a:p>
            <a:r>
              <a:rPr lang="en-US">
                <a:solidFill>
                  <a:schemeClr val="tx1"/>
                </a:solidFill>
              </a:rPr>
              <a:t>Trademark vs. Trade Name</a:t>
            </a:r>
          </a:p>
        </p:txBody>
      </p:sp>
      <p:sp>
        <p:nvSpPr>
          <p:cNvPr id="163844" name="Rectangle 4"/>
          <p:cNvSpPr>
            <a:spLocks noChangeArrowheads="1"/>
          </p:cNvSpPr>
          <p:nvPr/>
        </p:nvSpPr>
        <p:spPr bwMode="auto">
          <a:xfrm>
            <a:off x="762000" y="1524000"/>
            <a:ext cx="7772400" cy="3124200"/>
          </a:xfrm>
          <a:prstGeom prst="rect">
            <a:avLst/>
          </a:prstGeom>
          <a:noFill/>
          <a:ln w="9525">
            <a:noFill/>
            <a:miter lim="800000"/>
            <a:headEnd/>
            <a:tailEnd/>
          </a:ln>
          <a:effectLst/>
        </p:spPr>
        <p:txBody>
          <a:bodyPr/>
          <a:lstStyle/>
          <a:p>
            <a:pPr marL="342900" indent="-342900" algn="l" eaLnBrk="1" hangingPunct="1">
              <a:spcBef>
                <a:spcPct val="20000"/>
              </a:spcBef>
              <a:buClr>
                <a:srgbClr val="003450"/>
              </a:buClr>
              <a:buFontTx/>
              <a:buChar char="•"/>
            </a:pPr>
            <a:r>
              <a:rPr lang="en-US" sz="2800" dirty="0">
                <a:latin typeface="+mj-lt"/>
              </a:rPr>
              <a:t>Trade name: identifies a company or business; for example,</a:t>
            </a:r>
          </a:p>
          <a:p>
            <a:pPr marL="342900" indent="-342900" eaLnBrk="1" hangingPunct="1">
              <a:spcBef>
                <a:spcPct val="20000"/>
              </a:spcBef>
              <a:buClr>
                <a:srgbClr val="003450"/>
              </a:buClr>
            </a:pPr>
            <a:r>
              <a:rPr lang="en-US" sz="2800" b="1" dirty="0">
                <a:latin typeface="+mj-lt"/>
              </a:rPr>
              <a:t>The Coca-Cola Company</a:t>
            </a:r>
          </a:p>
          <a:p>
            <a:pPr marL="342900" indent="-342900" eaLnBrk="1" hangingPunct="1">
              <a:spcBef>
                <a:spcPct val="20000"/>
              </a:spcBef>
              <a:buClr>
                <a:srgbClr val="003450"/>
              </a:buClr>
            </a:pPr>
            <a:endParaRPr lang="en-US" sz="2800" b="1" dirty="0">
              <a:latin typeface="+mj-lt"/>
            </a:endParaRPr>
          </a:p>
          <a:p>
            <a:pPr marL="342900" indent="-342900" algn="l" eaLnBrk="1" hangingPunct="1">
              <a:spcBef>
                <a:spcPct val="20000"/>
              </a:spcBef>
              <a:buClr>
                <a:srgbClr val="003450"/>
              </a:buClr>
              <a:buFontTx/>
              <a:buChar char="•"/>
            </a:pPr>
            <a:r>
              <a:rPr lang="en-US" sz="2800" dirty="0">
                <a:latin typeface="+mj-lt"/>
              </a:rPr>
              <a:t>Trademark: identifies the goods or services of that company</a:t>
            </a:r>
          </a:p>
          <a:p>
            <a:pPr marL="342900" indent="-342900" algn="l" eaLnBrk="1" hangingPunct="1">
              <a:spcBef>
                <a:spcPct val="20000"/>
              </a:spcBef>
              <a:buClr>
                <a:srgbClr val="003450"/>
              </a:buClr>
            </a:pPr>
            <a:endParaRPr lang="en-US" sz="2800" dirty="0">
              <a:solidFill>
                <a:srgbClr val="FFCC00"/>
              </a:solidFill>
            </a:endParaRPr>
          </a:p>
        </p:txBody>
      </p:sp>
      <p:pic>
        <p:nvPicPr>
          <p:cNvPr id="5" name="Picture 4" descr="logo1.jpg"/>
          <p:cNvPicPr>
            <a:picLocks noChangeAspect="1"/>
          </p:cNvPicPr>
          <p:nvPr/>
        </p:nvPicPr>
        <p:blipFill>
          <a:blip r:embed="rId2" cstate="print"/>
          <a:stretch>
            <a:fillRect/>
          </a:stretch>
        </p:blipFill>
        <p:spPr>
          <a:xfrm>
            <a:off x="152400" y="76200"/>
            <a:ext cx="1069848" cy="932688"/>
          </a:xfrm>
          <a:prstGeom prst="rect">
            <a:avLst/>
          </a:prstGeom>
        </p:spPr>
      </p:pic>
      <p:pic>
        <p:nvPicPr>
          <p:cNvPr id="8" name="Picture 3"/>
          <p:cNvPicPr>
            <a:picLocks noGrp="1" noChangeAspect="1" noChangeArrowheads="1"/>
          </p:cNvPicPr>
          <p:nvPr>
            <p:ph idx="1"/>
          </p:nvPr>
        </p:nvPicPr>
        <p:blipFill>
          <a:blip r:embed="rId3" cstate="print"/>
          <a:srcRect l="8379" t="69508" r="20407" b="14293"/>
          <a:stretch>
            <a:fillRect/>
          </a:stretch>
        </p:blipFill>
        <p:spPr>
          <a:xfrm>
            <a:off x="612775" y="4922838"/>
            <a:ext cx="8021638" cy="1160462"/>
          </a:xfrm>
          <a:noFill/>
          <a:ln/>
        </p:spPr>
      </p:pic>
      <p:sp>
        <p:nvSpPr>
          <p:cNvPr id="6" name="Slide Number Placeholder 5"/>
          <p:cNvSpPr>
            <a:spLocks noGrp="1"/>
          </p:cNvSpPr>
          <p:nvPr>
            <p:ph type="sldNum" sz="quarter" idx="12"/>
          </p:nvPr>
        </p:nvSpPr>
        <p:spPr/>
        <p:txBody>
          <a:bodyPr/>
          <a:lstStyle/>
          <a:p>
            <a:fld id="{69E29E33-B620-47F9-BB04-8846C2A5AFCC}" type="slidenum">
              <a:rPr kumimoji="0" lang="en-US" smtClean="0"/>
              <a:pPr/>
              <a:t>8</a:t>
            </a:fld>
            <a:endParaRPr kumimoji="0" lang="en-US"/>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r>
              <a:rPr lang="en-US" dirty="0">
                <a:solidFill>
                  <a:schemeClr val="tx1"/>
                </a:solidFill>
              </a:rPr>
              <a:t>Trade Dress</a:t>
            </a:r>
          </a:p>
        </p:txBody>
      </p:sp>
      <p:sp>
        <p:nvSpPr>
          <p:cNvPr id="73731" name="Rectangle 3"/>
          <p:cNvSpPr>
            <a:spLocks noGrp="1" noChangeArrowheads="1"/>
          </p:cNvSpPr>
          <p:nvPr>
            <p:ph idx="1"/>
          </p:nvPr>
        </p:nvSpPr>
        <p:spPr>
          <a:xfrm>
            <a:off x="457200" y="1524000"/>
            <a:ext cx="8229600" cy="4679950"/>
          </a:xfrm>
        </p:spPr>
        <p:txBody>
          <a:bodyPr/>
          <a:lstStyle/>
          <a:p>
            <a:r>
              <a:rPr lang="en-US" dirty="0"/>
              <a:t>Device used to designate source or quality of goods or services </a:t>
            </a:r>
          </a:p>
          <a:p>
            <a:r>
              <a:rPr lang="en-US" dirty="0"/>
              <a:t>Packaging or product design</a:t>
            </a:r>
          </a:p>
          <a:p>
            <a:r>
              <a:rPr lang="en-US" dirty="0"/>
              <a:t>Must be </a:t>
            </a:r>
          </a:p>
          <a:p>
            <a:pPr lvl="1"/>
            <a:r>
              <a:rPr lang="en-US" dirty="0"/>
              <a:t>Non-Functional </a:t>
            </a:r>
          </a:p>
          <a:p>
            <a:pPr lvl="1"/>
            <a:r>
              <a:rPr lang="en-US" dirty="0"/>
              <a:t>Distinctive </a:t>
            </a:r>
          </a:p>
          <a:p>
            <a:r>
              <a:rPr lang="en-US" dirty="0"/>
              <a:t>Identifies source in minds of consumers</a:t>
            </a:r>
          </a:p>
        </p:txBody>
      </p:sp>
      <p:pic>
        <p:nvPicPr>
          <p:cNvPr id="4" name="Picture 3" descr="logo1.jpg"/>
          <p:cNvPicPr>
            <a:picLocks noChangeAspect="1"/>
          </p:cNvPicPr>
          <p:nvPr/>
        </p:nvPicPr>
        <p:blipFill>
          <a:blip r:embed="rId2" cstate="print"/>
          <a:stretch>
            <a:fillRect/>
          </a:stretch>
        </p:blipFill>
        <p:spPr>
          <a:xfrm>
            <a:off x="152400" y="76200"/>
            <a:ext cx="1069848" cy="932688"/>
          </a:xfrm>
          <a:prstGeom prst="rect">
            <a:avLst/>
          </a:prstGeom>
        </p:spPr>
      </p:pic>
      <p:sp>
        <p:nvSpPr>
          <p:cNvPr id="5" name="Slide Number Placeholder 4"/>
          <p:cNvSpPr>
            <a:spLocks noGrp="1"/>
          </p:cNvSpPr>
          <p:nvPr>
            <p:ph type="sldNum" sz="quarter" idx="12"/>
          </p:nvPr>
        </p:nvSpPr>
        <p:spPr/>
        <p:txBody>
          <a:bodyPr/>
          <a:lstStyle/>
          <a:p>
            <a:fld id="{69E29E33-B620-47F9-BB04-8846C2A5AFCC}" type="slidenum">
              <a:rPr kumimoji="0" lang="en-US" smtClean="0"/>
              <a:pPr/>
              <a:t>9</a:t>
            </a:fld>
            <a:endParaRPr kumimoji="0" lang="en-US"/>
          </a:p>
        </p:txBody>
      </p:sp>
      <p:pic>
        <p:nvPicPr>
          <p:cNvPr id="2" name="Picture 2" descr="C:\Documents and Settings\confroom2\My Documents\My Pictures\tiffany-box-580cs100809.jpg"/>
          <p:cNvPicPr>
            <a:picLocks noChangeAspect="1" noChangeArrowheads="1"/>
          </p:cNvPicPr>
          <p:nvPr/>
        </p:nvPicPr>
        <p:blipFill>
          <a:blip r:embed="rId3" cstate="print"/>
          <a:srcRect/>
          <a:stretch>
            <a:fillRect/>
          </a:stretch>
        </p:blipFill>
        <p:spPr bwMode="auto">
          <a:xfrm>
            <a:off x="3886200" y="5410200"/>
            <a:ext cx="1546860" cy="1066800"/>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2219</TotalTime>
  <Words>2601</Words>
  <Application>Microsoft Office PowerPoint</Application>
  <PresentationFormat>On-screen Show (4:3)</PresentationFormat>
  <Paragraphs>359</Paragraphs>
  <Slides>49</Slides>
  <Notes>0</Notes>
  <HiddenSlides>0</HiddenSlides>
  <MMClips>0</MMClips>
  <ScaleCrop>false</ScaleCrop>
  <HeadingPairs>
    <vt:vector size="4" baseType="variant">
      <vt:variant>
        <vt:lpstr>Theme</vt:lpstr>
      </vt:variant>
      <vt:variant>
        <vt:i4>1</vt:i4>
      </vt:variant>
      <vt:variant>
        <vt:lpstr>Slide Titles</vt:lpstr>
      </vt:variant>
      <vt:variant>
        <vt:i4>49</vt:i4>
      </vt:variant>
    </vt:vector>
  </HeadingPairs>
  <TitlesOfParts>
    <vt:vector size="50" baseType="lpstr">
      <vt:lpstr>Office Theme</vt:lpstr>
      <vt:lpstr>Slide 1</vt:lpstr>
      <vt:lpstr>Discussion Points</vt:lpstr>
      <vt:lpstr>Slide 3</vt:lpstr>
      <vt:lpstr>What is a Trademark?</vt:lpstr>
      <vt:lpstr>Trademarks and Service Marks</vt:lpstr>
      <vt:lpstr>Function Of Trademarks</vt:lpstr>
      <vt:lpstr>Distinctiveness of Trademarks</vt:lpstr>
      <vt:lpstr>Trademark vs. Trade Name</vt:lpstr>
      <vt:lpstr>Trade Dress</vt:lpstr>
      <vt:lpstr>Trade Dress </vt:lpstr>
      <vt:lpstr>Slide 11</vt:lpstr>
      <vt:lpstr>Slide 12</vt:lpstr>
      <vt:lpstr>Process Of Selecting A Trademark</vt:lpstr>
      <vt:lpstr>Clearing A Trademark </vt:lpstr>
      <vt:lpstr>Slide 15</vt:lpstr>
      <vt:lpstr>  What Needs to be Searched?  </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How Are Trademark Rights Obtained?</vt:lpstr>
      <vt:lpstr>Registration of Trademarks – the Application</vt:lpstr>
      <vt:lpstr>What Does Registration Provide?</vt:lpstr>
      <vt:lpstr>Major Benefits of Successful U.S. Registration</vt:lpstr>
      <vt:lpstr>Should One Always Apply for Registration?</vt:lpstr>
      <vt:lpstr>Trademark Notices</vt:lpstr>
      <vt:lpstr> A Trademark’s Life</vt:lpstr>
      <vt:lpstr>Rules of Trademark Usage</vt:lpstr>
      <vt:lpstr>More Trademark Usage Rules</vt:lpstr>
      <vt:lpstr>Slide 40</vt:lpstr>
      <vt:lpstr>Loss of Trademark Rights in the U.S.</vt:lpstr>
      <vt:lpstr> More on Loss of US Rights</vt:lpstr>
      <vt:lpstr>Examples of Lost Trademarks</vt:lpstr>
      <vt:lpstr>Trademark Enforcement</vt:lpstr>
      <vt:lpstr>Trademarks &amp; Fair Use</vt:lpstr>
      <vt:lpstr>Slide 46</vt:lpstr>
      <vt:lpstr>Slide 47</vt:lpstr>
      <vt:lpstr>Slide 48</vt:lpstr>
      <vt:lpstr>Slide 49</vt:lpstr>
    </vt:vector>
  </TitlesOfParts>
  <Company>Day Pitney LLP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MetroHartford Alliance FastTrac NewVenture Entrepeneurial Program</dc:title>
  <dc:creator>Paul Gorniak</dc:creator>
  <cp:lastModifiedBy>Terry J. McAllister</cp:lastModifiedBy>
  <cp:revision>150</cp:revision>
  <dcterms:created xsi:type="dcterms:W3CDTF">2009-08-25T19:54:35Z</dcterms:created>
  <dcterms:modified xsi:type="dcterms:W3CDTF">2011-08-25T18:12:45Z</dcterms:modified>
</cp:coreProperties>
</file>