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3.xml" ContentType="application/vnd.openxmlformats-officedocument.drawingml.diagramLayout+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1.xml" ContentType="application/vnd.openxmlformats-officedocument.drawingml.diagramLayout+xml"/>
  <Override PartName="/ppt/notesSlides/notesSlide6.xml" ContentType="application/vnd.openxmlformats-officedocument.presentationml.notesSlide+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705" r:id="rId2"/>
    <p:sldId id="1152" r:id="rId3"/>
    <p:sldId id="1213" r:id="rId4"/>
    <p:sldId id="1215" r:id="rId5"/>
    <p:sldId id="1204" r:id="rId6"/>
    <p:sldId id="1212" r:id="rId7"/>
    <p:sldId id="1206" r:id="rId8"/>
    <p:sldId id="1205" r:id="rId9"/>
    <p:sldId id="1207" r:id="rId10"/>
    <p:sldId id="1214" r:id="rId11"/>
    <p:sldId id="1218" r:id="rId12"/>
    <p:sldId id="1216" r:id="rId13"/>
    <p:sldId id="1217" r:id="rId14"/>
    <p:sldId id="1187" r:id="rId15"/>
  </p:sldIdLst>
  <p:sldSz cx="9144000" cy="6858000" type="letter"/>
  <p:notesSz cx="6858000" cy="9296400"/>
  <p:defaultTextStyle>
    <a:defPPr>
      <a:defRPr lang="en-US"/>
    </a:defPPr>
    <a:lvl1pPr algn="l" rtl="0" fontAlgn="base">
      <a:spcBef>
        <a:spcPct val="0"/>
      </a:spcBef>
      <a:spcAft>
        <a:spcPct val="0"/>
      </a:spcAft>
      <a:defRPr sz="1500" kern="1200">
        <a:solidFill>
          <a:schemeClr val="tx1"/>
        </a:solidFill>
        <a:latin typeface="Arial" charset="0"/>
        <a:ea typeface="+mn-ea"/>
        <a:cs typeface="Arial" charset="0"/>
      </a:defRPr>
    </a:lvl1pPr>
    <a:lvl2pPr marL="457200" algn="l" rtl="0" fontAlgn="base">
      <a:spcBef>
        <a:spcPct val="0"/>
      </a:spcBef>
      <a:spcAft>
        <a:spcPct val="0"/>
      </a:spcAft>
      <a:defRPr sz="1500" kern="1200">
        <a:solidFill>
          <a:schemeClr val="tx1"/>
        </a:solidFill>
        <a:latin typeface="Arial" charset="0"/>
        <a:ea typeface="+mn-ea"/>
        <a:cs typeface="Arial" charset="0"/>
      </a:defRPr>
    </a:lvl2pPr>
    <a:lvl3pPr marL="914400" algn="l" rtl="0" fontAlgn="base">
      <a:spcBef>
        <a:spcPct val="0"/>
      </a:spcBef>
      <a:spcAft>
        <a:spcPct val="0"/>
      </a:spcAft>
      <a:defRPr sz="1500" kern="1200">
        <a:solidFill>
          <a:schemeClr val="tx1"/>
        </a:solidFill>
        <a:latin typeface="Arial" charset="0"/>
        <a:ea typeface="+mn-ea"/>
        <a:cs typeface="Arial" charset="0"/>
      </a:defRPr>
    </a:lvl3pPr>
    <a:lvl4pPr marL="1371600" algn="l" rtl="0" fontAlgn="base">
      <a:spcBef>
        <a:spcPct val="0"/>
      </a:spcBef>
      <a:spcAft>
        <a:spcPct val="0"/>
      </a:spcAft>
      <a:defRPr sz="1500" kern="1200">
        <a:solidFill>
          <a:schemeClr val="tx1"/>
        </a:solidFill>
        <a:latin typeface="Arial" charset="0"/>
        <a:ea typeface="+mn-ea"/>
        <a:cs typeface="Arial" charset="0"/>
      </a:defRPr>
    </a:lvl4pPr>
    <a:lvl5pPr marL="1828800" algn="l" rtl="0" fontAlgn="base">
      <a:spcBef>
        <a:spcPct val="0"/>
      </a:spcBef>
      <a:spcAft>
        <a:spcPct val="0"/>
      </a:spcAft>
      <a:defRPr sz="1500" kern="1200">
        <a:solidFill>
          <a:schemeClr val="tx1"/>
        </a:solidFill>
        <a:latin typeface="Arial" charset="0"/>
        <a:ea typeface="+mn-ea"/>
        <a:cs typeface="Arial" charset="0"/>
      </a:defRPr>
    </a:lvl5pPr>
    <a:lvl6pPr marL="2286000" algn="l" defTabSz="914400" rtl="0" eaLnBrk="1" latinLnBrk="0" hangingPunct="1">
      <a:defRPr sz="1500" kern="1200">
        <a:solidFill>
          <a:schemeClr val="tx1"/>
        </a:solidFill>
        <a:latin typeface="Arial" charset="0"/>
        <a:ea typeface="+mn-ea"/>
        <a:cs typeface="Arial" charset="0"/>
      </a:defRPr>
    </a:lvl6pPr>
    <a:lvl7pPr marL="2743200" algn="l" defTabSz="914400" rtl="0" eaLnBrk="1" latinLnBrk="0" hangingPunct="1">
      <a:defRPr sz="1500" kern="1200">
        <a:solidFill>
          <a:schemeClr val="tx1"/>
        </a:solidFill>
        <a:latin typeface="Arial" charset="0"/>
        <a:ea typeface="+mn-ea"/>
        <a:cs typeface="Arial" charset="0"/>
      </a:defRPr>
    </a:lvl7pPr>
    <a:lvl8pPr marL="3200400" algn="l" defTabSz="914400" rtl="0" eaLnBrk="1" latinLnBrk="0" hangingPunct="1">
      <a:defRPr sz="1500" kern="1200">
        <a:solidFill>
          <a:schemeClr val="tx1"/>
        </a:solidFill>
        <a:latin typeface="Arial" charset="0"/>
        <a:ea typeface="+mn-ea"/>
        <a:cs typeface="Arial" charset="0"/>
      </a:defRPr>
    </a:lvl8pPr>
    <a:lvl9pPr marL="3657600" algn="l" defTabSz="914400" rtl="0" eaLnBrk="1" latinLnBrk="0" hangingPunct="1">
      <a:defRPr sz="1500"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Carter" initials="MC"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0000CC"/>
    <a:srgbClr val="6699FF"/>
    <a:srgbClr val="F5F5F5"/>
    <a:srgbClr val="EAEAEA"/>
    <a:srgbClr val="F2F2F2"/>
    <a:srgbClr val="D0DEF4"/>
    <a:srgbClr val="0099CC"/>
    <a:srgbClr val="FFFF99"/>
    <a:srgbClr val="CC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3" autoAdjust="0"/>
    <p:restoredTop sz="84204" autoAdjust="0"/>
  </p:normalViewPr>
  <p:slideViewPr>
    <p:cSldViewPr snapToGrid="0" snapToObjects="1">
      <p:cViewPr>
        <p:scale>
          <a:sx n="79" d="100"/>
          <a:sy n="79" d="100"/>
        </p:scale>
        <p:origin x="-906" y="-318"/>
      </p:cViewPr>
      <p:guideLst>
        <p:guide orient="horz" pos="3860"/>
        <p:guide orient="horz" pos="-528"/>
        <p:guide orient="horz" pos="-432"/>
        <p:guide orient="horz" pos="5184"/>
        <p:guide orient="horz" pos="1548"/>
        <p:guide orient="horz" pos="907"/>
        <p:guide pos="4173"/>
        <p:guide pos="1587"/>
        <p:guide pos="29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000"/>
    </p:cViewPr>
  </p:sorterViewPr>
  <p:notesViewPr>
    <p:cSldViewPr snapToGrid="0" snapToObjects="1">
      <p:cViewPr varScale="1">
        <p:scale>
          <a:sx n="47" d="100"/>
          <a:sy n="47" d="100"/>
        </p:scale>
        <p:origin x="-1914" y="-102"/>
      </p:cViewPr>
      <p:guideLst>
        <p:guide orient="horz" pos="2928"/>
        <p:guide pos="2160"/>
      </p:guideLst>
    </p:cSldViewPr>
  </p:notesViewPr>
  <p:gridSpacing cx="70226238" cy="702262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D3C8C6-21FE-486A-88F7-DF56C343F01F}" type="doc">
      <dgm:prSet loTypeId="urn:microsoft.com/office/officeart/2005/8/layout/list1" loCatId="list" qsTypeId="urn:microsoft.com/office/officeart/2005/8/quickstyle/simple3" qsCatId="simple" csTypeId="urn:microsoft.com/office/officeart/2005/8/colors/accent2_2" csCatId="accent2" phldr="1"/>
      <dgm:spPr/>
      <dgm:t>
        <a:bodyPr/>
        <a:lstStyle/>
        <a:p>
          <a:endParaRPr lang="en-US"/>
        </a:p>
      </dgm:t>
    </dgm:pt>
    <dgm:pt modelId="{BAE98E4D-0D19-4A06-9845-2FE59EEBB3A9}">
      <dgm:prSet phldrT="[Text]" custT="1"/>
      <dgm:spPr>
        <a:solidFill>
          <a:srgbClr val="3333CC"/>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Arial" pitchFamily="34" charset="0"/>
              <a:cs typeface="Arial" pitchFamily="34" charset="0"/>
            </a:rPr>
            <a:t>Traditional Valuation Approaches</a:t>
          </a:r>
        </a:p>
      </dgm:t>
    </dgm:pt>
    <dgm:pt modelId="{AD6D3884-83C4-4D01-9EE6-3BD0BD38F1C5}" type="parTrans" cxnId="{FAE7BF38-F882-4288-8BC2-D6D204E62ED1}">
      <dgm:prSet/>
      <dgm:spPr/>
      <dgm:t>
        <a:bodyPr/>
        <a:lstStyle/>
        <a:p>
          <a:endParaRPr lang="en-US" sz="1600">
            <a:latin typeface="Arial" pitchFamily="34" charset="0"/>
            <a:cs typeface="Arial" pitchFamily="34" charset="0"/>
          </a:endParaRPr>
        </a:p>
      </dgm:t>
    </dgm:pt>
    <dgm:pt modelId="{938606D5-EE13-4F35-808C-30A2939DED8D}" type="sibTrans" cxnId="{FAE7BF38-F882-4288-8BC2-D6D204E62ED1}">
      <dgm:prSet/>
      <dgm:spPr/>
      <dgm:t>
        <a:bodyPr/>
        <a:lstStyle/>
        <a:p>
          <a:endParaRPr lang="en-US" sz="1600">
            <a:latin typeface="Arial" pitchFamily="34" charset="0"/>
            <a:cs typeface="Arial" pitchFamily="34" charset="0"/>
          </a:endParaRPr>
        </a:p>
      </dgm:t>
    </dgm:pt>
    <dgm:pt modelId="{669E7C83-544A-44AE-81F9-660DE1256B89}">
      <dgm:prSet custT="1"/>
      <dgm:spPr>
        <a:solidFill>
          <a:srgbClr val="3333CC"/>
        </a:solidFill>
      </dgm:spPr>
      <dgm:t>
        <a:bodyPr/>
        <a:lstStyle/>
        <a:p>
          <a:pPr defTabSz="711200">
            <a:lnSpc>
              <a:spcPct val="90000"/>
            </a:lnSpc>
            <a:spcBef>
              <a:spcPct val="0"/>
            </a:spcBef>
            <a:spcAft>
              <a:spcPct val="35000"/>
            </a:spcAft>
          </a:pPr>
          <a:endParaRPr lang="en-US" sz="1600" b="1" dirty="0" smtClean="0">
            <a:solidFill>
              <a:schemeClr val="bg1"/>
            </a:solidFill>
            <a:latin typeface="Arial" pitchFamily="34" charset="0"/>
            <a:cs typeface="Arial" pitchFamily="34" charset="0"/>
          </a:endParaRPr>
        </a:p>
        <a:p>
          <a:pPr defTabSz="711200">
            <a:lnSpc>
              <a:spcPct val="90000"/>
            </a:lnSpc>
            <a:spcBef>
              <a:spcPct val="0"/>
            </a:spcBef>
            <a:spcAft>
              <a:spcPct val="35000"/>
            </a:spcAft>
          </a:pPr>
          <a:r>
            <a:rPr lang="en-US" sz="1600" b="1" dirty="0" smtClean="0">
              <a:solidFill>
                <a:schemeClr val="bg1"/>
              </a:solidFill>
              <a:latin typeface="Arial" pitchFamily="34" charset="0"/>
              <a:cs typeface="Arial" pitchFamily="34" charset="0"/>
            </a:rPr>
            <a:t>Early Stage Company Valuations-</a:t>
          </a:r>
        </a:p>
        <a:p>
          <a:pPr defTabSz="711200">
            <a:lnSpc>
              <a:spcPct val="90000"/>
            </a:lnSpc>
            <a:spcBef>
              <a:spcPct val="0"/>
            </a:spcBef>
            <a:spcAft>
              <a:spcPct val="35000"/>
            </a:spcAft>
          </a:pPr>
          <a:r>
            <a:rPr lang="en-US" sz="1600" b="1" dirty="0" smtClean="0">
              <a:solidFill>
                <a:schemeClr val="bg1"/>
              </a:solidFill>
              <a:latin typeface="Arial" pitchFamily="34" charset="0"/>
              <a:cs typeface="Arial" pitchFamily="34" charset="0"/>
            </a:rPr>
            <a:t>Art or Science</a:t>
          </a:r>
        </a:p>
        <a:p>
          <a:endParaRPr lang="en-US" sz="1600" b="1" dirty="0" smtClean="0">
            <a:latin typeface="Arial" pitchFamily="34" charset="0"/>
            <a:cs typeface="Arial" pitchFamily="34" charset="0"/>
          </a:endParaRPr>
        </a:p>
      </dgm:t>
    </dgm:pt>
    <dgm:pt modelId="{3EC41388-DD83-4A18-8FAC-449C2D855902}" type="parTrans" cxnId="{69C5EC6C-7AA1-4708-ACB0-94A8483D9BEA}">
      <dgm:prSet/>
      <dgm:spPr/>
      <dgm:t>
        <a:bodyPr/>
        <a:lstStyle/>
        <a:p>
          <a:endParaRPr lang="en-US" sz="1600">
            <a:latin typeface="Arial" pitchFamily="34" charset="0"/>
            <a:cs typeface="Arial" pitchFamily="34" charset="0"/>
          </a:endParaRPr>
        </a:p>
      </dgm:t>
    </dgm:pt>
    <dgm:pt modelId="{FD053BC0-DB53-4115-8707-0F0D736995EB}" type="sibTrans" cxnId="{69C5EC6C-7AA1-4708-ACB0-94A8483D9BEA}">
      <dgm:prSet/>
      <dgm:spPr/>
      <dgm:t>
        <a:bodyPr/>
        <a:lstStyle/>
        <a:p>
          <a:endParaRPr lang="en-US" sz="1600">
            <a:latin typeface="Arial" pitchFamily="34" charset="0"/>
            <a:cs typeface="Arial" pitchFamily="34" charset="0"/>
          </a:endParaRPr>
        </a:p>
      </dgm:t>
    </dgm:pt>
    <dgm:pt modelId="{52C1216D-E09D-4EDA-85D8-BC81728A0213}">
      <dgm:prSet custT="1"/>
      <dgm:spPr>
        <a:solidFill>
          <a:srgbClr val="3333CC"/>
        </a:solidFill>
      </dgm:spPr>
      <dgm:t>
        <a:bodyPr/>
        <a:lstStyle/>
        <a:p>
          <a:r>
            <a:rPr lang="en-US" sz="1600" b="1" dirty="0" smtClean="0">
              <a:solidFill>
                <a:schemeClr val="bg1"/>
              </a:solidFill>
              <a:latin typeface="Arial" pitchFamily="34" charset="0"/>
              <a:cs typeface="Arial" pitchFamily="34" charset="0"/>
            </a:rPr>
            <a:t>Valuation by Stage</a:t>
          </a:r>
        </a:p>
      </dgm:t>
    </dgm:pt>
    <dgm:pt modelId="{021A6DC0-18BC-47F1-A30C-6E27F24A8197}" type="parTrans" cxnId="{B152A2F6-38D8-426E-8256-7963CB22E2D1}">
      <dgm:prSet/>
      <dgm:spPr/>
      <dgm:t>
        <a:bodyPr/>
        <a:lstStyle/>
        <a:p>
          <a:endParaRPr lang="en-US" sz="1600">
            <a:latin typeface="Arial" pitchFamily="34" charset="0"/>
            <a:cs typeface="Arial" pitchFamily="34" charset="0"/>
          </a:endParaRPr>
        </a:p>
      </dgm:t>
    </dgm:pt>
    <dgm:pt modelId="{DC518713-1E36-4CB1-8929-0FB94570DEE2}" type="sibTrans" cxnId="{B152A2F6-38D8-426E-8256-7963CB22E2D1}">
      <dgm:prSet/>
      <dgm:spPr/>
      <dgm:t>
        <a:bodyPr/>
        <a:lstStyle/>
        <a:p>
          <a:endParaRPr lang="en-US" sz="1600">
            <a:latin typeface="Arial" pitchFamily="34" charset="0"/>
            <a:cs typeface="Arial" pitchFamily="34" charset="0"/>
          </a:endParaRPr>
        </a:p>
      </dgm:t>
    </dgm:pt>
    <dgm:pt modelId="{051F7425-2390-4AEB-8F66-3D17C88CB900}">
      <dgm:prSet custT="1"/>
      <dgm:spPr>
        <a:solidFill>
          <a:srgbClr val="3333CC"/>
        </a:solidFill>
      </dgm:spPr>
      <dgm:t>
        <a:bodyPr/>
        <a:lstStyle/>
        <a:p>
          <a:r>
            <a:rPr lang="en-US" sz="1600" b="1" dirty="0" smtClean="0">
              <a:solidFill>
                <a:schemeClr val="bg1"/>
              </a:solidFill>
              <a:latin typeface="Arial" pitchFamily="34" charset="0"/>
              <a:cs typeface="Arial" pitchFamily="34" charset="0"/>
            </a:rPr>
            <a:t>Valuations are Down</a:t>
          </a:r>
          <a:endParaRPr lang="en-US" sz="1600" b="1" dirty="0">
            <a:solidFill>
              <a:schemeClr val="bg1"/>
            </a:solidFill>
            <a:latin typeface="Arial" pitchFamily="34" charset="0"/>
            <a:cs typeface="Arial" pitchFamily="34" charset="0"/>
          </a:endParaRPr>
        </a:p>
      </dgm:t>
    </dgm:pt>
    <dgm:pt modelId="{61E5F932-6100-4CF7-BE25-A29CB9FAF4FC}" type="parTrans" cxnId="{76A43CEC-6D69-4A7A-AA18-22EE23AA4948}">
      <dgm:prSet/>
      <dgm:spPr/>
      <dgm:t>
        <a:bodyPr/>
        <a:lstStyle/>
        <a:p>
          <a:endParaRPr lang="en-US" sz="1600"/>
        </a:p>
      </dgm:t>
    </dgm:pt>
    <dgm:pt modelId="{33053A6A-C4F7-464F-B144-4E82620195F6}" type="sibTrans" cxnId="{76A43CEC-6D69-4A7A-AA18-22EE23AA4948}">
      <dgm:prSet/>
      <dgm:spPr/>
      <dgm:t>
        <a:bodyPr/>
        <a:lstStyle/>
        <a:p>
          <a:endParaRPr lang="en-US" sz="1600"/>
        </a:p>
      </dgm:t>
    </dgm:pt>
    <dgm:pt modelId="{0AFCA679-8B52-4BCD-8C8E-51B0964626A0}">
      <dgm:prSet custT="1"/>
      <dgm:spPr>
        <a:solidFill>
          <a:srgbClr val="3333CC"/>
        </a:solidFill>
      </dgm:spPr>
      <dgm:t>
        <a:bodyPr/>
        <a:lstStyle/>
        <a:p>
          <a:r>
            <a:rPr lang="en-US" sz="1600" b="1" dirty="0" smtClean="0">
              <a:solidFill>
                <a:schemeClr val="bg1"/>
              </a:solidFill>
              <a:latin typeface="Arial" pitchFamily="34" charset="0"/>
              <a:cs typeface="Arial" pitchFamily="34" charset="0"/>
            </a:rPr>
            <a:t>Introduction</a:t>
          </a:r>
          <a:endParaRPr lang="en-US" sz="1600" b="1" dirty="0">
            <a:solidFill>
              <a:schemeClr val="bg1"/>
            </a:solidFill>
            <a:latin typeface="Arial" pitchFamily="34" charset="0"/>
            <a:cs typeface="Arial" pitchFamily="34" charset="0"/>
          </a:endParaRPr>
        </a:p>
      </dgm:t>
    </dgm:pt>
    <dgm:pt modelId="{54B43119-9DDC-4C37-8971-E8AAAD9E3674}" type="parTrans" cxnId="{0EAC4B1D-BC34-4A78-85D0-8EF5F5A26680}">
      <dgm:prSet/>
      <dgm:spPr/>
      <dgm:t>
        <a:bodyPr/>
        <a:lstStyle/>
        <a:p>
          <a:endParaRPr lang="en-US"/>
        </a:p>
      </dgm:t>
    </dgm:pt>
    <dgm:pt modelId="{F3C34237-6CEA-4AE9-BB0B-1B16FA968E8D}" type="sibTrans" cxnId="{0EAC4B1D-BC34-4A78-85D0-8EF5F5A26680}">
      <dgm:prSet/>
      <dgm:spPr/>
      <dgm:t>
        <a:bodyPr/>
        <a:lstStyle/>
        <a:p>
          <a:endParaRPr lang="en-US"/>
        </a:p>
      </dgm:t>
    </dgm:pt>
    <dgm:pt modelId="{82A87EB7-F63C-419E-8AE5-8B1A41D412D9}" type="pres">
      <dgm:prSet presAssocID="{1FD3C8C6-21FE-486A-88F7-DF56C343F01F}" presName="linear" presStyleCnt="0">
        <dgm:presLayoutVars>
          <dgm:dir/>
          <dgm:animLvl val="lvl"/>
          <dgm:resizeHandles val="exact"/>
        </dgm:presLayoutVars>
      </dgm:prSet>
      <dgm:spPr/>
      <dgm:t>
        <a:bodyPr/>
        <a:lstStyle/>
        <a:p>
          <a:endParaRPr lang="en-US"/>
        </a:p>
      </dgm:t>
    </dgm:pt>
    <dgm:pt modelId="{BD3D727C-C6B4-4D36-A6BB-04CFBF82C8E3}" type="pres">
      <dgm:prSet presAssocID="{0AFCA679-8B52-4BCD-8C8E-51B0964626A0}" presName="parentLin" presStyleCnt="0"/>
      <dgm:spPr/>
    </dgm:pt>
    <dgm:pt modelId="{7C7058D9-D5DB-4E42-BE7C-72383B6EA7D3}" type="pres">
      <dgm:prSet presAssocID="{0AFCA679-8B52-4BCD-8C8E-51B0964626A0}" presName="parentLeftMargin" presStyleLbl="node1" presStyleIdx="0" presStyleCnt="5"/>
      <dgm:spPr/>
      <dgm:t>
        <a:bodyPr/>
        <a:lstStyle/>
        <a:p>
          <a:endParaRPr lang="en-US"/>
        </a:p>
      </dgm:t>
    </dgm:pt>
    <dgm:pt modelId="{273AC049-68CE-4223-929E-307CB1875ED9}" type="pres">
      <dgm:prSet presAssocID="{0AFCA679-8B52-4BCD-8C8E-51B0964626A0}" presName="parentText" presStyleLbl="node1" presStyleIdx="0" presStyleCnt="5">
        <dgm:presLayoutVars>
          <dgm:chMax val="0"/>
          <dgm:bulletEnabled val="1"/>
        </dgm:presLayoutVars>
      </dgm:prSet>
      <dgm:spPr/>
      <dgm:t>
        <a:bodyPr/>
        <a:lstStyle/>
        <a:p>
          <a:endParaRPr lang="en-US"/>
        </a:p>
      </dgm:t>
    </dgm:pt>
    <dgm:pt modelId="{FB33299C-7843-4A37-9161-4EEC4DAE0603}" type="pres">
      <dgm:prSet presAssocID="{0AFCA679-8B52-4BCD-8C8E-51B0964626A0}" presName="negativeSpace" presStyleCnt="0"/>
      <dgm:spPr/>
    </dgm:pt>
    <dgm:pt modelId="{DCA25EAF-4AF4-43CC-B020-C71068079432}" type="pres">
      <dgm:prSet presAssocID="{0AFCA679-8B52-4BCD-8C8E-51B0964626A0}" presName="childText" presStyleLbl="conFgAcc1" presStyleIdx="0" presStyleCnt="5">
        <dgm:presLayoutVars>
          <dgm:bulletEnabled val="1"/>
        </dgm:presLayoutVars>
      </dgm:prSet>
      <dgm:spPr/>
    </dgm:pt>
    <dgm:pt modelId="{0D86290D-34D1-4833-9CF7-CEA42304A3CE}" type="pres">
      <dgm:prSet presAssocID="{F3C34237-6CEA-4AE9-BB0B-1B16FA968E8D}" presName="spaceBetweenRectangles" presStyleCnt="0"/>
      <dgm:spPr/>
    </dgm:pt>
    <dgm:pt modelId="{2683FE0E-F0BA-40A6-8D17-64BFDFFAB308}" type="pres">
      <dgm:prSet presAssocID="{BAE98E4D-0D19-4A06-9845-2FE59EEBB3A9}" presName="parentLin" presStyleCnt="0"/>
      <dgm:spPr/>
      <dgm:t>
        <a:bodyPr/>
        <a:lstStyle/>
        <a:p>
          <a:endParaRPr lang="en-US"/>
        </a:p>
      </dgm:t>
    </dgm:pt>
    <dgm:pt modelId="{C9B28770-C193-4248-A2CF-3216F28D1061}" type="pres">
      <dgm:prSet presAssocID="{BAE98E4D-0D19-4A06-9845-2FE59EEBB3A9}" presName="parentLeftMargin" presStyleLbl="node1" presStyleIdx="0" presStyleCnt="5"/>
      <dgm:spPr/>
      <dgm:t>
        <a:bodyPr/>
        <a:lstStyle/>
        <a:p>
          <a:endParaRPr lang="en-US"/>
        </a:p>
      </dgm:t>
    </dgm:pt>
    <dgm:pt modelId="{1E3C56F2-1576-40A7-8AA4-D8EEF79A4ED9}" type="pres">
      <dgm:prSet presAssocID="{BAE98E4D-0D19-4A06-9845-2FE59EEBB3A9}" presName="parentText" presStyleLbl="node1" presStyleIdx="1" presStyleCnt="5">
        <dgm:presLayoutVars>
          <dgm:chMax val="0"/>
          <dgm:bulletEnabled val="1"/>
        </dgm:presLayoutVars>
      </dgm:prSet>
      <dgm:spPr/>
      <dgm:t>
        <a:bodyPr/>
        <a:lstStyle/>
        <a:p>
          <a:endParaRPr lang="en-US"/>
        </a:p>
      </dgm:t>
    </dgm:pt>
    <dgm:pt modelId="{89150CC3-E7F3-419B-8975-9A2A590C20C9}" type="pres">
      <dgm:prSet presAssocID="{BAE98E4D-0D19-4A06-9845-2FE59EEBB3A9}" presName="negativeSpace" presStyleCnt="0"/>
      <dgm:spPr/>
      <dgm:t>
        <a:bodyPr/>
        <a:lstStyle/>
        <a:p>
          <a:endParaRPr lang="en-US"/>
        </a:p>
      </dgm:t>
    </dgm:pt>
    <dgm:pt modelId="{6DE1F192-F0C0-4F45-9995-85CDF1B7A42D}" type="pres">
      <dgm:prSet presAssocID="{BAE98E4D-0D19-4A06-9845-2FE59EEBB3A9}" presName="childText" presStyleLbl="conFgAcc1" presStyleIdx="1" presStyleCnt="5">
        <dgm:presLayoutVars>
          <dgm:bulletEnabled val="1"/>
        </dgm:presLayoutVars>
      </dgm:prSet>
      <dgm:spPr>
        <a:ln>
          <a:solidFill>
            <a:schemeClr val="bg1">
              <a:lumMod val="50000"/>
            </a:schemeClr>
          </a:solidFill>
        </a:ln>
      </dgm:spPr>
      <dgm:t>
        <a:bodyPr/>
        <a:lstStyle/>
        <a:p>
          <a:endParaRPr lang="en-US"/>
        </a:p>
      </dgm:t>
    </dgm:pt>
    <dgm:pt modelId="{FAAB99C5-F68E-4622-B4E4-6514B671D3A4}" type="pres">
      <dgm:prSet presAssocID="{938606D5-EE13-4F35-808C-30A2939DED8D}" presName="spaceBetweenRectangles" presStyleCnt="0"/>
      <dgm:spPr/>
      <dgm:t>
        <a:bodyPr/>
        <a:lstStyle/>
        <a:p>
          <a:endParaRPr lang="en-US"/>
        </a:p>
      </dgm:t>
    </dgm:pt>
    <dgm:pt modelId="{E2FB780B-00A0-49B9-AA55-7C8009F53C24}" type="pres">
      <dgm:prSet presAssocID="{051F7425-2390-4AEB-8F66-3D17C88CB900}" presName="parentLin" presStyleCnt="0"/>
      <dgm:spPr/>
      <dgm:t>
        <a:bodyPr/>
        <a:lstStyle/>
        <a:p>
          <a:endParaRPr lang="en-US"/>
        </a:p>
      </dgm:t>
    </dgm:pt>
    <dgm:pt modelId="{D9325DD7-7734-4DF3-AD0C-272C3F3E1518}" type="pres">
      <dgm:prSet presAssocID="{051F7425-2390-4AEB-8F66-3D17C88CB900}" presName="parentLeftMargin" presStyleLbl="node1" presStyleIdx="1" presStyleCnt="5"/>
      <dgm:spPr/>
      <dgm:t>
        <a:bodyPr/>
        <a:lstStyle/>
        <a:p>
          <a:endParaRPr lang="en-US"/>
        </a:p>
      </dgm:t>
    </dgm:pt>
    <dgm:pt modelId="{57926DBD-BCD3-4BFD-A12A-11EB34CE5C2C}" type="pres">
      <dgm:prSet presAssocID="{051F7425-2390-4AEB-8F66-3D17C88CB900}" presName="parentText" presStyleLbl="node1" presStyleIdx="2" presStyleCnt="5">
        <dgm:presLayoutVars>
          <dgm:chMax val="0"/>
          <dgm:bulletEnabled val="1"/>
        </dgm:presLayoutVars>
      </dgm:prSet>
      <dgm:spPr/>
      <dgm:t>
        <a:bodyPr/>
        <a:lstStyle/>
        <a:p>
          <a:endParaRPr lang="en-US"/>
        </a:p>
      </dgm:t>
    </dgm:pt>
    <dgm:pt modelId="{09C70F46-8848-425D-8F53-4CFDF40DD88F}" type="pres">
      <dgm:prSet presAssocID="{051F7425-2390-4AEB-8F66-3D17C88CB900}" presName="negativeSpace" presStyleCnt="0"/>
      <dgm:spPr/>
      <dgm:t>
        <a:bodyPr/>
        <a:lstStyle/>
        <a:p>
          <a:endParaRPr lang="en-US"/>
        </a:p>
      </dgm:t>
    </dgm:pt>
    <dgm:pt modelId="{27AE0A03-5348-47F6-B97D-C74BD782ECB0}" type="pres">
      <dgm:prSet presAssocID="{051F7425-2390-4AEB-8F66-3D17C88CB900}" presName="childText" presStyleLbl="conFgAcc1" presStyleIdx="2" presStyleCnt="5">
        <dgm:presLayoutVars>
          <dgm:bulletEnabled val="1"/>
        </dgm:presLayoutVars>
      </dgm:prSet>
      <dgm:spPr>
        <a:ln>
          <a:solidFill>
            <a:schemeClr val="bg1">
              <a:lumMod val="50000"/>
            </a:schemeClr>
          </a:solidFill>
        </a:ln>
      </dgm:spPr>
      <dgm:t>
        <a:bodyPr/>
        <a:lstStyle/>
        <a:p>
          <a:endParaRPr lang="en-US"/>
        </a:p>
      </dgm:t>
    </dgm:pt>
    <dgm:pt modelId="{5C4D5220-7117-4A0A-8066-B46E7122CA52}" type="pres">
      <dgm:prSet presAssocID="{33053A6A-C4F7-464F-B144-4E82620195F6}" presName="spaceBetweenRectangles" presStyleCnt="0"/>
      <dgm:spPr/>
      <dgm:t>
        <a:bodyPr/>
        <a:lstStyle/>
        <a:p>
          <a:endParaRPr lang="en-US"/>
        </a:p>
      </dgm:t>
    </dgm:pt>
    <dgm:pt modelId="{D5AB71B1-E626-47D8-9082-C3F7D35299F4}" type="pres">
      <dgm:prSet presAssocID="{669E7C83-544A-44AE-81F9-660DE1256B89}" presName="parentLin" presStyleCnt="0"/>
      <dgm:spPr/>
      <dgm:t>
        <a:bodyPr/>
        <a:lstStyle/>
        <a:p>
          <a:endParaRPr lang="en-US"/>
        </a:p>
      </dgm:t>
    </dgm:pt>
    <dgm:pt modelId="{54A66F41-F1EB-4864-A6B6-11801CFD0C37}" type="pres">
      <dgm:prSet presAssocID="{669E7C83-544A-44AE-81F9-660DE1256B89}" presName="parentLeftMargin" presStyleLbl="node1" presStyleIdx="2" presStyleCnt="5"/>
      <dgm:spPr/>
      <dgm:t>
        <a:bodyPr/>
        <a:lstStyle/>
        <a:p>
          <a:endParaRPr lang="en-US"/>
        </a:p>
      </dgm:t>
    </dgm:pt>
    <dgm:pt modelId="{D84DBE19-C98C-47DE-8049-A71DCABB2AE9}" type="pres">
      <dgm:prSet presAssocID="{669E7C83-544A-44AE-81F9-660DE1256B89}" presName="parentText" presStyleLbl="node1" presStyleIdx="3" presStyleCnt="5" custScaleY="141464">
        <dgm:presLayoutVars>
          <dgm:chMax val="0"/>
          <dgm:bulletEnabled val="1"/>
        </dgm:presLayoutVars>
      </dgm:prSet>
      <dgm:spPr/>
      <dgm:t>
        <a:bodyPr/>
        <a:lstStyle/>
        <a:p>
          <a:endParaRPr lang="en-US"/>
        </a:p>
      </dgm:t>
    </dgm:pt>
    <dgm:pt modelId="{B483B004-DF5F-4532-8AC1-B7D7E650219D}" type="pres">
      <dgm:prSet presAssocID="{669E7C83-544A-44AE-81F9-660DE1256B89}" presName="negativeSpace" presStyleCnt="0"/>
      <dgm:spPr/>
      <dgm:t>
        <a:bodyPr/>
        <a:lstStyle/>
        <a:p>
          <a:endParaRPr lang="en-US"/>
        </a:p>
      </dgm:t>
    </dgm:pt>
    <dgm:pt modelId="{69910368-1626-495A-8152-E51EBEF7FAB2}" type="pres">
      <dgm:prSet presAssocID="{669E7C83-544A-44AE-81F9-660DE1256B89}" presName="childText" presStyleLbl="conFgAcc1" presStyleIdx="3" presStyleCnt="5">
        <dgm:presLayoutVars>
          <dgm:bulletEnabled val="1"/>
        </dgm:presLayoutVars>
      </dgm:prSet>
      <dgm:spPr>
        <a:ln>
          <a:solidFill>
            <a:schemeClr val="bg1">
              <a:lumMod val="50000"/>
            </a:schemeClr>
          </a:solidFill>
        </a:ln>
      </dgm:spPr>
      <dgm:t>
        <a:bodyPr/>
        <a:lstStyle/>
        <a:p>
          <a:endParaRPr lang="en-US"/>
        </a:p>
      </dgm:t>
    </dgm:pt>
    <dgm:pt modelId="{15A5D190-655F-42B2-B348-F48D86C8BC06}" type="pres">
      <dgm:prSet presAssocID="{FD053BC0-DB53-4115-8707-0F0D736995EB}" presName="spaceBetweenRectangles" presStyleCnt="0"/>
      <dgm:spPr/>
      <dgm:t>
        <a:bodyPr/>
        <a:lstStyle/>
        <a:p>
          <a:endParaRPr lang="en-US"/>
        </a:p>
      </dgm:t>
    </dgm:pt>
    <dgm:pt modelId="{ADBC2C2A-CC30-4A55-94E2-D440C99BE785}" type="pres">
      <dgm:prSet presAssocID="{52C1216D-E09D-4EDA-85D8-BC81728A0213}" presName="parentLin" presStyleCnt="0"/>
      <dgm:spPr/>
      <dgm:t>
        <a:bodyPr/>
        <a:lstStyle/>
        <a:p>
          <a:endParaRPr lang="en-US"/>
        </a:p>
      </dgm:t>
    </dgm:pt>
    <dgm:pt modelId="{2565128A-7AE0-42D8-8DFA-77DC48EBA2D9}" type="pres">
      <dgm:prSet presAssocID="{52C1216D-E09D-4EDA-85D8-BC81728A0213}" presName="parentLeftMargin" presStyleLbl="node1" presStyleIdx="3" presStyleCnt="5"/>
      <dgm:spPr/>
      <dgm:t>
        <a:bodyPr/>
        <a:lstStyle/>
        <a:p>
          <a:endParaRPr lang="en-US"/>
        </a:p>
      </dgm:t>
    </dgm:pt>
    <dgm:pt modelId="{AA6508EC-C59F-4C09-BF8B-FD0A68C4785E}" type="pres">
      <dgm:prSet presAssocID="{52C1216D-E09D-4EDA-85D8-BC81728A0213}" presName="parentText" presStyleLbl="node1" presStyleIdx="4" presStyleCnt="5">
        <dgm:presLayoutVars>
          <dgm:chMax val="0"/>
          <dgm:bulletEnabled val="1"/>
        </dgm:presLayoutVars>
      </dgm:prSet>
      <dgm:spPr/>
      <dgm:t>
        <a:bodyPr/>
        <a:lstStyle/>
        <a:p>
          <a:endParaRPr lang="en-US"/>
        </a:p>
      </dgm:t>
    </dgm:pt>
    <dgm:pt modelId="{3A6B4F44-0569-4063-A833-05804942A052}" type="pres">
      <dgm:prSet presAssocID="{52C1216D-E09D-4EDA-85D8-BC81728A0213}" presName="negativeSpace" presStyleCnt="0"/>
      <dgm:spPr/>
      <dgm:t>
        <a:bodyPr/>
        <a:lstStyle/>
        <a:p>
          <a:endParaRPr lang="en-US"/>
        </a:p>
      </dgm:t>
    </dgm:pt>
    <dgm:pt modelId="{79A6960E-31C7-45B0-9906-78984091AD2C}" type="pres">
      <dgm:prSet presAssocID="{52C1216D-E09D-4EDA-85D8-BC81728A0213}" presName="childText" presStyleLbl="conFgAcc1" presStyleIdx="4" presStyleCnt="5">
        <dgm:presLayoutVars>
          <dgm:bulletEnabled val="1"/>
        </dgm:presLayoutVars>
      </dgm:prSet>
      <dgm:spPr>
        <a:ln>
          <a:solidFill>
            <a:schemeClr val="bg1">
              <a:lumMod val="50000"/>
            </a:schemeClr>
          </a:solidFill>
        </a:ln>
      </dgm:spPr>
      <dgm:t>
        <a:bodyPr/>
        <a:lstStyle/>
        <a:p>
          <a:endParaRPr lang="en-US"/>
        </a:p>
      </dgm:t>
    </dgm:pt>
  </dgm:ptLst>
  <dgm:cxnLst>
    <dgm:cxn modelId="{B152A2F6-38D8-426E-8256-7963CB22E2D1}" srcId="{1FD3C8C6-21FE-486A-88F7-DF56C343F01F}" destId="{52C1216D-E09D-4EDA-85D8-BC81728A0213}" srcOrd="4" destOrd="0" parTransId="{021A6DC0-18BC-47F1-A30C-6E27F24A8197}" sibTransId="{DC518713-1E36-4CB1-8929-0FB94570DEE2}"/>
    <dgm:cxn modelId="{FAE7BF38-F882-4288-8BC2-D6D204E62ED1}" srcId="{1FD3C8C6-21FE-486A-88F7-DF56C343F01F}" destId="{BAE98E4D-0D19-4A06-9845-2FE59EEBB3A9}" srcOrd="1" destOrd="0" parTransId="{AD6D3884-83C4-4D01-9EE6-3BD0BD38F1C5}" sibTransId="{938606D5-EE13-4F35-808C-30A2939DED8D}"/>
    <dgm:cxn modelId="{76A43CEC-6D69-4A7A-AA18-22EE23AA4948}" srcId="{1FD3C8C6-21FE-486A-88F7-DF56C343F01F}" destId="{051F7425-2390-4AEB-8F66-3D17C88CB900}" srcOrd="2" destOrd="0" parTransId="{61E5F932-6100-4CF7-BE25-A29CB9FAF4FC}" sibTransId="{33053A6A-C4F7-464F-B144-4E82620195F6}"/>
    <dgm:cxn modelId="{3503483F-9DC9-4386-A6E4-8707F165A568}" type="presOf" srcId="{52C1216D-E09D-4EDA-85D8-BC81728A0213}" destId="{AA6508EC-C59F-4C09-BF8B-FD0A68C4785E}" srcOrd="1" destOrd="0" presId="urn:microsoft.com/office/officeart/2005/8/layout/list1"/>
    <dgm:cxn modelId="{74A90362-589F-4DBB-9920-3DA825727EDD}" type="presOf" srcId="{051F7425-2390-4AEB-8F66-3D17C88CB900}" destId="{D9325DD7-7734-4DF3-AD0C-272C3F3E1518}" srcOrd="0" destOrd="0" presId="urn:microsoft.com/office/officeart/2005/8/layout/list1"/>
    <dgm:cxn modelId="{E8C0FFD0-BE56-4354-BBCB-FC40C3F0C3B4}" type="presOf" srcId="{BAE98E4D-0D19-4A06-9845-2FE59EEBB3A9}" destId="{C9B28770-C193-4248-A2CF-3216F28D1061}" srcOrd="0" destOrd="0" presId="urn:microsoft.com/office/officeart/2005/8/layout/list1"/>
    <dgm:cxn modelId="{0EAC4B1D-BC34-4A78-85D0-8EF5F5A26680}" srcId="{1FD3C8C6-21FE-486A-88F7-DF56C343F01F}" destId="{0AFCA679-8B52-4BCD-8C8E-51B0964626A0}" srcOrd="0" destOrd="0" parTransId="{54B43119-9DDC-4C37-8971-E8AAAD9E3674}" sibTransId="{F3C34237-6CEA-4AE9-BB0B-1B16FA968E8D}"/>
    <dgm:cxn modelId="{A4EAF982-2A8A-4658-AAAB-09D0A5B8CF97}" type="presOf" srcId="{BAE98E4D-0D19-4A06-9845-2FE59EEBB3A9}" destId="{1E3C56F2-1576-40A7-8AA4-D8EEF79A4ED9}" srcOrd="1" destOrd="0" presId="urn:microsoft.com/office/officeart/2005/8/layout/list1"/>
    <dgm:cxn modelId="{62EABF78-7641-458E-8FB1-1DCF0A4DDC77}" type="presOf" srcId="{0AFCA679-8B52-4BCD-8C8E-51B0964626A0}" destId="{273AC049-68CE-4223-929E-307CB1875ED9}" srcOrd="1" destOrd="0" presId="urn:microsoft.com/office/officeart/2005/8/layout/list1"/>
    <dgm:cxn modelId="{3E2442BC-FBB2-4510-B412-DFB65E14CE83}" type="presOf" srcId="{0AFCA679-8B52-4BCD-8C8E-51B0964626A0}" destId="{7C7058D9-D5DB-4E42-BE7C-72383B6EA7D3}" srcOrd="0" destOrd="0" presId="urn:microsoft.com/office/officeart/2005/8/layout/list1"/>
    <dgm:cxn modelId="{5749B311-02D1-4961-B796-C03F2FBFC28E}" type="presOf" srcId="{669E7C83-544A-44AE-81F9-660DE1256B89}" destId="{54A66F41-F1EB-4864-A6B6-11801CFD0C37}" srcOrd="0" destOrd="0" presId="urn:microsoft.com/office/officeart/2005/8/layout/list1"/>
    <dgm:cxn modelId="{198E937E-05AE-4DD9-9BBC-6C1568D2BF9E}" type="presOf" srcId="{051F7425-2390-4AEB-8F66-3D17C88CB900}" destId="{57926DBD-BCD3-4BFD-A12A-11EB34CE5C2C}" srcOrd="1" destOrd="0" presId="urn:microsoft.com/office/officeart/2005/8/layout/list1"/>
    <dgm:cxn modelId="{69C5EC6C-7AA1-4708-ACB0-94A8483D9BEA}" srcId="{1FD3C8C6-21FE-486A-88F7-DF56C343F01F}" destId="{669E7C83-544A-44AE-81F9-660DE1256B89}" srcOrd="3" destOrd="0" parTransId="{3EC41388-DD83-4A18-8FAC-449C2D855902}" sibTransId="{FD053BC0-DB53-4115-8707-0F0D736995EB}"/>
    <dgm:cxn modelId="{0D7A9D9D-1606-4947-AF3F-D580503C612E}" type="presOf" srcId="{669E7C83-544A-44AE-81F9-660DE1256B89}" destId="{D84DBE19-C98C-47DE-8049-A71DCABB2AE9}" srcOrd="1" destOrd="0" presId="urn:microsoft.com/office/officeart/2005/8/layout/list1"/>
    <dgm:cxn modelId="{13C6F0DF-FD97-4305-B736-0A16F773EA90}" type="presOf" srcId="{52C1216D-E09D-4EDA-85D8-BC81728A0213}" destId="{2565128A-7AE0-42D8-8DFA-77DC48EBA2D9}" srcOrd="0" destOrd="0" presId="urn:microsoft.com/office/officeart/2005/8/layout/list1"/>
    <dgm:cxn modelId="{71BB272E-232B-44D8-82DC-D9F60DDBE981}" type="presOf" srcId="{1FD3C8C6-21FE-486A-88F7-DF56C343F01F}" destId="{82A87EB7-F63C-419E-8AE5-8B1A41D412D9}" srcOrd="0" destOrd="0" presId="urn:microsoft.com/office/officeart/2005/8/layout/list1"/>
    <dgm:cxn modelId="{9886394E-2C14-4D47-A56C-1C3A2AF2D4AA}" type="presParOf" srcId="{82A87EB7-F63C-419E-8AE5-8B1A41D412D9}" destId="{BD3D727C-C6B4-4D36-A6BB-04CFBF82C8E3}" srcOrd="0" destOrd="0" presId="urn:microsoft.com/office/officeart/2005/8/layout/list1"/>
    <dgm:cxn modelId="{1F850F50-ABB7-46D1-80EC-BCB310F3FCDE}" type="presParOf" srcId="{BD3D727C-C6B4-4D36-A6BB-04CFBF82C8E3}" destId="{7C7058D9-D5DB-4E42-BE7C-72383B6EA7D3}" srcOrd="0" destOrd="0" presId="urn:microsoft.com/office/officeart/2005/8/layout/list1"/>
    <dgm:cxn modelId="{C7FFFD01-CA97-465A-8981-42FBA591C2FE}" type="presParOf" srcId="{BD3D727C-C6B4-4D36-A6BB-04CFBF82C8E3}" destId="{273AC049-68CE-4223-929E-307CB1875ED9}" srcOrd="1" destOrd="0" presId="urn:microsoft.com/office/officeart/2005/8/layout/list1"/>
    <dgm:cxn modelId="{F7A3689B-49DC-4150-A764-CAF846D8F8E5}" type="presParOf" srcId="{82A87EB7-F63C-419E-8AE5-8B1A41D412D9}" destId="{FB33299C-7843-4A37-9161-4EEC4DAE0603}" srcOrd="1" destOrd="0" presId="urn:microsoft.com/office/officeart/2005/8/layout/list1"/>
    <dgm:cxn modelId="{4922E8A2-6196-461F-B92B-A5CF7DE7E028}" type="presParOf" srcId="{82A87EB7-F63C-419E-8AE5-8B1A41D412D9}" destId="{DCA25EAF-4AF4-43CC-B020-C71068079432}" srcOrd="2" destOrd="0" presId="urn:microsoft.com/office/officeart/2005/8/layout/list1"/>
    <dgm:cxn modelId="{AB99F39E-0F5D-4872-8679-FF9F3B0649D9}" type="presParOf" srcId="{82A87EB7-F63C-419E-8AE5-8B1A41D412D9}" destId="{0D86290D-34D1-4833-9CF7-CEA42304A3CE}" srcOrd="3" destOrd="0" presId="urn:microsoft.com/office/officeart/2005/8/layout/list1"/>
    <dgm:cxn modelId="{67362099-8A91-4E2F-B218-74C37384D4F5}" type="presParOf" srcId="{82A87EB7-F63C-419E-8AE5-8B1A41D412D9}" destId="{2683FE0E-F0BA-40A6-8D17-64BFDFFAB308}" srcOrd="4" destOrd="0" presId="urn:microsoft.com/office/officeart/2005/8/layout/list1"/>
    <dgm:cxn modelId="{FE7816FF-B273-4DAA-9179-921F13D5E46D}" type="presParOf" srcId="{2683FE0E-F0BA-40A6-8D17-64BFDFFAB308}" destId="{C9B28770-C193-4248-A2CF-3216F28D1061}" srcOrd="0" destOrd="0" presId="urn:microsoft.com/office/officeart/2005/8/layout/list1"/>
    <dgm:cxn modelId="{12420460-07EA-4343-9AA6-5836056F67C1}" type="presParOf" srcId="{2683FE0E-F0BA-40A6-8D17-64BFDFFAB308}" destId="{1E3C56F2-1576-40A7-8AA4-D8EEF79A4ED9}" srcOrd="1" destOrd="0" presId="urn:microsoft.com/office/officeart/2005/8/layout/list1"/>
    <dgm:cxn modelId="{A93AAF3A-E577-4728-999E-6763C1F3B1D1}" type="presParOf" srcId="{82A87EB7-F63C-419E-8AE5-8B1A41D412D9}" destId="{89150CC3-E7F3-419B-8975-9A2A590C20C9}" srcOrd="5" destOrd="0" presId="urn:microsoft.com/office/officeart/2005/8/layout/list1"/>
    <dgm:cxn modelId="{CFCC52F4-B6E4-4A44-83DE-E91EFFB06344}" type="presParOf" srcId="{82A87EB7-F63C-419E-8AE5-8B1A41D412D9}" destId="{6DE1F192-F0C0-4F45-9995-85CDF1B7A42D}" srcOrd="6" destOrd="0" presId="urn:microsoft.com/office/officeart/2005/8/layout/list1"/>
    <dgm:cxn modelId="{926DD7D9-DD8B-4B31-92AE-8F9DDEE112F2}" type="presParOf" srcId="{82A87EB7-F63C-419E-8AE5-8B1A41D412D9}" destId="{FAAB99C5-F68E-4622-B4E4-6514B671D3A4}" srcOrd="7" destOrd="0" presId="urn:microsoft.com/office/officeart/2005/8/layout/list1"/>
    <dgm:cxn modelId="{9F66B4B0-5C98-4290-A22C-BC2D9B0936C8}" type="presParOf" srcId="{82A87EB7-F63C-419E-8AE5-8B1A41D412D9}" destId="{E2FB780B-00A0-49B9-AA55-7C8009F53C24}" srcOrd="8" destOrd="0" presId="urn:microsoft.com/office/officeart/2005/8/layout/list1"/>
    <dgm:cxn modelId="{B8693193-F283-4E06-8E60-466F029926C9}" type="presParOf" srcId="{E2FB780B-00A0-49B9-AA55-7C8009F53C24}" destId="{D9325DD7-7734-4DF3-AD0C-272C3F3E1518}" srcOrd="0" destOrd="0" presId="urn:microsoft.com/office/officeart/2005/8/layout/list1"/>
    <dgm:cxn modelId="{7AC29A98-F42A-4A59-8E8F-B0F0D15ACDD9}" type="presParOf" srcId="{E2FB780B-00A0-49B9-AA55-7C8009F53C24}" destId="{57926DBD-BCD3-4BFD-A12A-11EB34CE5C2C}" srcOrd="1" destOrd="0" presId="urn:microsoft.com/office/officeart/2005/8/layout/list1"/>
    <dgm:cxn modelId="{862D7E8C-A76E-4AE2-9F92-61EC9E16CBB5}" type="presParOf" srcId="{82A87EB7-F63C-419E-8AE5-8B1A41D412D9}" destId="{09C70F46-8848-425D-8F53-4CFDF40DD88F}" srcOrd="9" destOrd="0" presId="urn:microsoft.com/office/officeart/2005/8/layout/list1"/>
    <dgm:cxn modelId="{11034A6A-D5FE-4564-A871-31B98E285BA6}" type="presParOf" srcId="{82A87EB7-F63C-419E-8AE5-8B1A41D412D9}" destId="{27AE0A03-5348-47F6-B97D-C74BD782ECB0}" srcOrd="10" destOrd="0" presId="urn:microsoft.com/office/officeart/2005/8/layout/list1"/>
    <dgm:cxn modelId="{B2B034E2-7B1A-41B7-A192-0984B13C2F76}" type="presParOf" srcId="{82A87EB7-F63C-419E-8AE5-8B1A41D412D9}" destId="{5C4D5220-7117-4A0A-8066-B46E7122CA52}" srcOrd="11" destOrd="0" presId="urn:microsoft.com/office/officeart/2005/8/layout/list1"/>
    <dgm:cxn modelId="{DCC38494-9C4D-4A2D-8A3C-E2A3E01CE383}" type="presParOf" srcId="{82A87EB7-F63C-419E-8AE5-8B1A41D412D9}" destId="{D5AB71B1-E626-47D8-9082-C3F7D35299F4}" srcOrd="12" destOrd="0" presId="urn:microsoft.com/office/officeart/2005/8/layout/list1"/>
    <dgm:cxn modelId="{10066F2D-EA96-43CD-B45B-A40939CD8FB9}" type="presParOf" srcId="{D5AB71B1-E626-47D8-9082-C3F7D35299F4}" destId="{54A66F41-F1EB-4864-A6B6-11801CFD0C37}" srcOrd="0" destOrd="0" presId="urn:microsoft.com/office/officeart/2005/8/layout/list1"/>
    <dgm:cxn modelId="{D0B595C7-D839-44C6-8D4E-E6882D20E251}" type="presParOf" srcId="{D5AB71B1-E626-47D8-9082-C3F7D35299F4}" destId="{D84DBE19-C98C-47DE-8049-A71DCABB2AE9}" srcOrd="1" destOrd="0" presId="urn:microsoft.com/office/officeart/2005/8/layout/list1"/>
    <dgm:cxn modelId="{11895582-7A00-4E41-9A71-63FBD1309538}" type="presParOf" srcId="{82A87EB7-F63C-419E-8AE5-8B1A41D412D9}" destId="{B483B004-DF5F-4532-8AC1-B7D7E650219D}" srcOrd="13" destOrd="0" presId="urn:microsoft.com/office/officeart/2005/8/layout/list1"/>
    <dgm:cxn modelId="{5A678AA8-CACF-4546-8975-56CF2660DD59}" type="presParOf" srcId="{82A87EB7-F63C-419E-8AE5-8B1A41D412D9}" destId="{69910368-1626-495A-8152-E51EBEF7FAB2}" srcOrd="14" destOrd="0" presId="urn:microsoft.com/office/officeart/2005/8/layout/list1"/>
    <dgm:cxn modelId="{BFCB6CC5-FC0A-4A5D-B0E6-765494118A0B}" type="presParOf" srcId="{82A87EB7-F63C-419E-8AE5-8B1A41D412D9}" destId="{15A5D190-655F-42B2-B348-F48D86C8BC06}" srcOrd="15" destOrd="0" presId="urn:microsoft.com/office/officeart/2005/8/layout/list1"/>
    <dgm:cxn modelId="{905A35AC-2199-4F1A-85F6-B5C331AEBF41}" type="presParOf" srcId="{82A87EB7-F63C-419E-8AE5-8B1A41D412D9}" destId="{ADBC2C2A-CC30-4A55-94E2-D440C99BE785}" srcOrd="16" destOrd="0" presId="urn:microsoft.com/office/officeart/2005/8/layout/list1"/>
    <dgm:cxn modelId="{803B09AD-4BC2-4FE6-A118-14EDF534628D}" type="presParOf" srcId="{ADBC2C2A-CC30-4A55-94E2-D440C99BE785}" destId="{2565128A-7AE0-42D8-8DFA-77DC48EBA2D9}" srcOrd="0" destOrd="0" presId="urn:microsoft.com/office/officeart/2005/8/layout/list1"/>
    <dgm:cxn modelId="{EFEF6F7B-D729-483B-96EE-9526C1BDE547}" type="presParOf" srcId="{ADBC2C2A-CC30-4A55-94E2-D440C99BE785}" destId="{AA6508EC-C59F-4C09-BF8B-FD0A68C4785E}" srcOrd="1" destOrd="0" presId="urn:microsoft.com/office/officeart/2005/8/layout/list1"/>
    <dgm:cxn modelId="{E51CEF0D-B416-4F17-ABE5-AF5276BD432F}" type="presParOf" srcId="{82A87EB7-F63C-419E-8AE5-8B1A41D412D9}" destId="{3A6B4F44-0569-4063-A833-05804942A052}" srcOrd="17" destOrd="0" presId="urn:microsoft.com/office/officeart/2005/8/layout/list1"/>
    <dgm:cxn modelId="{5838D7ED-38D8-4A70-95A6-8D07B4B8EF54}" type="presParOf" srcId="{82A87EB7-F63C-419E-8AE5-8B1A41D412D9}" destId="{79A6960E-31C7-45B0-9906-78984091AD2C}" srcOrd="18"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D3C8C6-21FE-486A-88F7-DF56C343F01F}" type="doc">
      <dgm:prSet loTypeId="urn:microsoft.com/office/officeart/2005/8/layout/list1" loCatId="list" qsTypeId="urn:microsoft.com/office/officeart/2005/8/quickstyle/simple3" qsCatId="simple" csTypeId="urn:microsoft.com/office/officeart/2005/8/colors/accent2_2" csCatId="accent2" phldr="1"/>
      <dgm:spPr/>
      <dgm:t>
        <a:bodyPr/>
        <a:lstStyle/>
        <a:p>
          <a:endParaRPr lang="en-US"/>
        </a:p>
      </dgm:t>
    </dgm:pt>
    <dgm:pt modelId="{BAE98E4D-0D19-4A06-9845-2FE59EEBB3A9}">
      <dgm:prSet phldrT="[Text]" custT="1"/>
      <dgm:spPr>
        <a:solidFill>
          <a:srgbClr val="3333CC"/>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Arial" pitchFamily="34" charset="0"/>
              <a:cs typeface="Arial" pitchFamily="34" charset="0"/>
            </a:rPr>
            <a:t>Income Approach</a:t>
          </a:r>
        </a:p>
      </dgm:t>
    </dgm:pt>
    <dgm:pt modelId="{AD6D3884-83C4-4D01-9EE6-3BD0BD38F1C5}" type="parTrans" cxnId="{FAE7BF38-F882-4288-8BC2-D6D204E62ED1}">
      <dgm:prSet/>
      <dgm:spPr/>
      <dgm:t>
        <a:bodyPr/>
        <a:lstStyle/>
        <a:p>
          <a:endParaRPr lang="en-US" sz="1600">
            <a:latin typeface="Arial" pitchFamily="34" charset="0"/>
            <a:cs typeface="Arial" pitchFamily="34" charset="0"/>
          </a:endParaRPr>
        </a:p>
      </dgm:t>
    </dgm:pt>
    <dgm:pt modelId="{938606D5-EE13-4F35-808C-30A2939DED8D}" type="sibTrans" cxnId="{FAE7BF38-F882-4288-8BC2-D6D204E62ED1}">
      <dgm:prSet/>
      <dgm:spPr/>
      <dgm:t>
        <a:bodyPr/>
        <a:lstStyle/>
        <a:p>
          <a:endParaRPr lang="en-US" sz="1600">
            <a:latin typeface="Arial" pitchFamily="34" charset="0"/>
            <a:cs typeface="Arial" pitchFamily="34" charset="0"/>
          </a:endParaRPr>
        </a:p>
      </dgm:t>
    </dgm:pt>
    <dgm:pt modelId="{051F7425-2390-4AEB-8F66-3D17C88CB900}">
      <dgm:prSet custT="1"/>
      <dgm:spPr>
        <a:solidFill>
          <a:srgbClr val="3333CC"/>
        </a:solidFill>
      </dgm:spPr>
      <dgm:t>
        <a:bodyPr/>
        <a:lstStyle/>
        <a:p>
          <a:r>
            <a:rPr lang="en-US" sz="1600" b="1" dirty="0" smtClean="0">
              <a:solidFill>
                <a:schemeClr val="bg1"/>
              </a:solidFill>
              <a:latin typeface="Arial" pitchFamily="34" charset="0"/>
              <a:cs typeface="Arial" pitchFamily="34" charset="0"/>
            </a:rPr>
            <a:t>Asset Approach</a:t>
          </a:r>
          <a:endParaRPr lang="en-US" sz="1600" b="1" dirty="0">
            <a:solidFill>
              <a:schemeClr val="bg1"/>
            </a:solidFill>
            <a:latin typeface="Arial" pitchFamily="34" charset="0"/>
            <a:cs typeface="Arial" pitchFamily="34" charset="0"/>
          </a:endParaRPr>
        </a:p>
      </dgm:t>
    </dgm:pt>
    <dgm:pt modelId="{61E5F932-6100-4CF7-BE25-A29CB9FAF4FC}" type="parTrans" cxnId="{76A43CEC-6D69-4A7A-AA18-22EE23AA4948}">
      <dgm:prSet/>
      <dgm:spPr/>
      <dgm:t>
        <a:bodyPr/>
        <a:lstStyle/>
        <a:p>
          <a:endParaRPr lang="en-US" sz="1600"/>
        </a:p>
      </dgm:t>
    </dgm:pt>
    <dgm:pt modelId="{33053A6A-C4F7-464F-B144-4E82620195F6}" type="sibTrans" cxnId="{76A43CEC-6D69-4A7A-AA18-22EE23AA4948}">
      <dgm:prSet/>
      <dgm:spPr/>
      <dgm:t>
        <a:bodyPr/>
        <a:lstStyle/>
        <a:p>
          <a:endParaRPr lang="en-US" sz="1600"/>
        </a:p>
      </dgm:t>
    </dgm:pt>
    <dgm:pt modelId="{0AFCA679-8B52-4BCD-8C8E-51B0964626A0}">
      <dgm:prSet custT="1"/>
      <dgm:spPr>
        <a:solidFill>
          <a:srgbClr val="3333CC"/>
        </a:solidFill>
      </dgm:spPr>
      <dgm:t>
        <a:bodyPr/>
        <a:lstStyle/>
        <a:p>
          <a:r>
            <a:rPr lang="en-US" sz="1600" b="1" dirty="0" smtClean="0">
              <a:solidFill>
                <a:schemeClr val="bg1"/>
              </a:solidFill>
              <a:latin typeface="Arial" pitchFamily="34" charset="0"/>
              <a:cs typeface="Arial" pitchFamily="34" charset="0"/>
            </a:rPr>
            <a:t>Market Approach</a:t>
          </a:r>
          <a:endParaRPr lang="en-US" sz="1600" b="1" dirty="0">
            <a:solidFill>
              <a:schemeClr val="bg1"/>
            </a:solidFill>
            <a:latin typeface="Arial" pitchFamily="34" charset="0"/>
            <a:cs typeface="Arial" pitchFamily="34" charset="0"/>
          </a:endParaRPr>
        </a:p>
      </dgm:t>
    </dgm:pt>
    <dgm:pt modelId="{54B43119-9DDC-4C37-8971-E8AAAD9E3674}" type="parTrans" cxnId="{0EAC4B1D-BC34-4A78-85D0-8EF5F5A26680}">
      <dgm:prSet/>
      <dgm:spPr/>
      <dgm:t>
        <a:bodyPr/>
        <a:lstStyle/>
        <a:p>
          <a:endParaRPr lang="en-US"/>
        </a:p>
      </dgm:t>
    </dgm:pt>
    <dgm:pt modelId="{F3C34237-6CEA-4AE9-BB0B-1B16FA968E8D}" type="sibTrans" cxnId="{0EAC4B1D-BC34-4A78-85D0-8EF5F5A26680}">
      <dgm:prSet/>
      <dgm:spPr/>
      <dgm:t>
        <a:bodyPr/>
        <a:lstStyle/>
        <a:p>
          <a:endParaRPr lang="en-US"/>
        </a:p>
      </dgm:t>
    </dgm:pt>
    <dgm:pt modelId="{82A87EB7-F63C-419E-8AE5-8B1A41D412D9}" type="pres">
      <dgm:prSet presAssocID="{1FD3C8C6-21FE-486A-88F7-DF56C343F01F}" presName="linear" presStyleCnt="0">
        <dgm:presLayoutVars>
          <dgm:dir/>
          <dgm:animLvl val="lvl"/>
          <dgm:resizeHandles val="exact"/>
        </dgm:presLayoutVars>
      </dgm:prSet>
      <dgm:spPr/>
      <dgm:t>
        <a:bodyPr/>
        <a:lstStyle/>
        <a:p>
          <a:endParaRPr lang="en-US"/>
        </a:p>
      </dgm:t>
    </dgm:pt>
    <dgm:pt modelId="{BD3D727C-C6B4-4D36-A6BB-04CFBF82C8E3}" type="pres">
      <dgm:prSet presAssocID="{0AFCA679-8B52-4BCD-8C8E-51B0964626A0}" presName="parentLin" presStyleCnt="0"/>
      <dgm:spPr/>
    </dgm:pt>
    <dgm:pt modelId="{7C7058D9-D5DB-4E42-BE7C-72383B6EA7D3}" type="pres">
      <dgm:prSet presAssocID="{0AFCA679-8B52-4BCD-8C8E-51B0964626A0}" presName="parentLeftMargin" presStyleLbl="node1" presStyleIdx="0" presStyleCnt="3"/>
      <dgm:spPr/>
      <dgm:t>
        <a:bodyPr/>
        <a:lstStyle/>
        <a:p>
          <a:endParaRPr lang="en-US"/>
        </a:p>
      </dgm:t>
    </dgm:pt>
    <dgm:pt modelId="{273AC049-68CE-4223-929E-307CB1875ED9}" type="pres">
      <dgm:prSet presAssocID="{0AFCA679-8B52-4BCD-8C8E-51B0964626A0}" presName="parentText" presStyleLbl="node1" presStyleIdx="0" presStyleCnt="3">
        <dgm:presLayoutVars>
          <dgm:chMax val="0"/>
          <dgm:bulletEnabled val="1"/>
        </dgm:presLayoutVars>
      </dgm:prSet>
      <dgm:spPr/>
      <dgm:t>
        <a:bodyPr/>
        <a:lstStyle/>
        <a:p>
          <a:endParaRPr lang="en-US"/>
        </a:p>
      </dgm:t>
    </dgm:pt>
    <dgm:pt modelId="{FB33299C-7843-4A37-9161-4EEC4DAE0603}" type="pres">
      <dgm:prSet presAssocID="{0AFCA679-8B52-4BCD-8C8E-51B0964626A0}" presName="negativeSpace" presStyleCnt="0"/>
      <dgm:spPr/>
    </dgm:pt>
    <dgm:pt modelId="{DCA25EAF-4AF4-43CC-B020-C71068079432}" type="pres">
      <dgm:prSet presAssocID="{0AFCA679-8B52-4BCD-8C8E-51B0964626A0}" presName="childText" presStyleLbl="conFgAcc1" presStyleIdx="0" presStyleCnt="3">
        <dgm:presLayoutVars>
          <dgm:bulletEnabled val="1"/>
        </dgm:presLayoutVars>
      </dgm:prSet>
      <dgm:spPr/>
    </dgm:pt>
    <dgm:pt modelId="{0D86290D-34D1-4833-9CF7-CEA42304A3CE}" type="pres">
      <dgm:prSet presAssocID="{F3C34237-6CEA-4AE9-BB0B-1B16FA968E8D}" presName="spaceBetweenRectangles" presStyleCnt="0"/>
      <dgm:spPr/>
    </dgm:pt>
    <dgm:pt modelId="{2683FE0E-F0BA-40A6-8D17-64BFDFFAB308}" type="pres">
      <dgm:prSet presAssocID="{BAE98E4D-0D19-4A06-9845-2FE59EEBB3A9}" presName="parentLin" presStyleCnt="0"/>
      <dgm:spPr/>
      <dgm:t>
        <a:bodyPr/>
        <a:lstStyle/>
        <a:p>
          <a:endParaRPr lang="en-US"/>
        </a:p>
      </dgm:t>
    </dgm:pt>
    <dgm:pt modelId="{C9B28770-C193-4248-A2CF-3216F28D1061}" type="pres">
      <dgm:prSet presAssocID="{BAE98E4D-0D19-4A06-9845-2FE59EEBB3A9}" presName="parentLeftMargin" presStyleLbl="node1" presStyleIdx="0" presStyleCnt="3"/>
      <dgm:spPr/>
      <dgm:t>
        <a:bodyPr/>
        <a:lstStyle/>
        <a:p>
          <a:endParaRPr lang="en-US"/>
        </a:p>
      </dgm:t>
    </dgm:pt>
    <dgm:pt modelId="{1E3C56F2-1576-40A7-8AA4-D8EEF79A4ED9}" type="pres">
      <dgm:prSet presAssocID="{BAE98E4D-0D19-4A06-9845-2FE59EEBB3A9}" presName="parentText" presStyleLbl="node1" presStyleIdx="1" presStyleCnt="3">
        <dgm:presLayoutVars>
          <dgm:chMax val="0"/>
          <dgm:bulletEnabled val="1"/>
        </dgm:presLayoutVars>
      </dgm:prSet>
      <dgm:spPr/>
      <dgm:t>
        <a:bodyPr/>
        <a:lstStyle/>
        <a:p>
          <a:endParaRPr lang="en-US"/>
        </a:p>
      </dgm:t>
    </dgm:pt>
    <dgm:pt modelId="{89150CC3-E7F3-419B-8975-9A2A590C20C9}" type="pres">
      <dgm:prSet presAssocID="{BAE98E4D-0D19-4A06-9845-2FE59EEBB3A9}" presName="negativeSpace" presStyleCnt="0"/>
      <dgm:spPr/>
      <dgm:t>
        <a:bodyPr/>
        <a:lstStyle/>
        <a:p>
          <a:endParaRPr lang="en-US"/>
        </a:p>
      </dgm:t>
    </dgm:pt>
    <dgm:pt modelId="{6DE1F192-F0C0-4F45-9995-85CDF1B7A42D}" type="pres">
      <dgm:prSet presAssocID="{BAE98E4D-0D19-4A06-9845-2FE59EEBB3A9}" presName="childText" presStyleLbl="conFgAcc1" presStyleIdx="1" presStyleCnt="3">
        <dgm:presLayoutVars>
          <dgm:bulletEnabled val="1"/>
        </dgm:presLayoutVars>
      </dgm:prSet>
      <dgm:spPr>
        <a:ln>
          <a:solidFill>
            <a:schemeClr val="bg1">
              <a:lumMod val="50000"/>
            </a:schemeClr>
          </a:solidFill>
        </a:ln>
      </dgm:spPr>
      <dgm:t>
        <a:bodyPr/>
        <a:lstStyle/>
        <a:p>
          <a:endParaRPr lang="en-US"/>
        </a:p>
      </dgm:t>
    </dgm:pt>
    <dgm:pt modelId="{FAAB99C5-F68E-4622-B4E4-6514B671D3A4}" type="pres">
      <dgm:prSet presAssocID="{938606D5-EE13-4F35-808C-30A2939DED8D}" presName="spaceBetweenRectangles" presStyleCnt="0"/>
      <dgm:spPr/>
      <dgm:t>
        <a:bodyPr/>
        <a:lstStyle/>
        <a:p>
          <a:endParaRPr lang="en-US"/>
        </a:p>
      </dgm:t>
    </dgm:pt>
    <dgm:pt modelId="{E2FB780B-00A0-49B9-AA55-7C8009F53C24}" type="pres">
      <dgm:prSet presAssocID="{051F7425-2390-4AEB-8F66-3D17C88CB900}" presName="parentLin" presStyleCnt="0"/>
      <dgm:spPr/>
      <dgm:t>
        <a:bodyPr/>
        <a:lstStyle/>
        <a:p>
          <a:endParaRPr lang="en-US"/>
        </a:p>
      </dgm:t>
    </dgm:pt>
    <dgm:pt modelId="{D9325DD7-7734-4DF3-AD0C-272C3F3E1518}" type="pres">
      <dgm:prSet presAssocID="{051F7425-2390-4AEB-8F66-3D17C88CB900}" presName="parentLeftMargin" presStyleLbl="node1" presStyleIdx="1" presStyleCnt="3"/>
      <dgm:spPr/>
      <dgm:t>
        <a:bodyPr/>
        <a:lstStyle/>
        <a:p>
          <a:endParaRPr lang="en-US"/>
        </a:p>
      </dgm:t>
    </dgm:pt>
    <dgm:pt modelId="{57926DBD-BCD3-4BFD-A12A-11EB34CE5C2C}" type="pres">
      <dgm:prSet presAssocID="{051F7425-2390-4AEB-8F66-3D17C88CB900}" presName="parentText" presStyleLbl="node1" presStyleIdx="2" presStyleCnt="3">
        <dgm:presLayoutVars>
          <dgm:chMax val="0"/>
          <dgm:bulletEnabled val="1"/>
        </dgm:presLayoutVars>
      </dgm:prSet>
      <dgm:spPr/>
      <dgm:t>
        <a:bodyPr/>
        <a:lstStyle/>
        <a:p>
          <a:endParaRPr lang="en-US"/>
        </a:p>
      </dgm:t>
    </dgm:pt>
    <dgm:pt modelId="{09C70F46-8848-425D-8F53-4CFDF40DD88F}" type="pres">
      <dgm:prSet presAssocID="{051F7425-2390-4AEB-8F66-3D17C88CB900}" presName="negativeSpace" presStyleCnt="0"/>
      <dgm:spPr/>
      <dgm:t>
        <a:bodyPr/>
        <a:lstStyle/>
        <a:p>
          <a:endParaRPr lang="en-US"/>
        </a:p>
      </dgm:t>
    </dgm:pt>
    <dgm:pt modelId="{27AE0A03-5348-47F6-B97D-C74BD782ECB0}" type="pres">
      <dgm:prSet presAssocID="{051F7425-2390-4AEB-8F66-3D17C88CB900}" presName="childText" presStyleLbl="conFgAcc1" presStyleIdx="2" presStyleCnt="3">
        <dgm:presLayoutVars>
          <dgm:bulletEnabled val="1"/>
        </dgm:presLayoutVars>
      </dgm:prSet>
      <dgm:spPr>
        <a:ln>
          <a:solidFill>
            <a:schemeClr val="bg1">
              <a:lumMod val="50000"/>
            </a:schemeClr>
          </a:solidFill>
        </a:ln>
      </dgm:spPr>
      <dgm:t>
        <a:bodyPr/>
        <a:lstStyle/>
        <a:p>
          <a:endParaRPr lang="en-US"/>
        </a:p>
      </dgm:t>
    </dgm:pt>
  </dgm:ptLst>
  <dgm:cxnLst>
    <dgm:cxn modelId="{BCAB89C4-ED39-4022-A22A-35A0AF139CFF}" type="presOf" srcId="{0AFCA679-8B52-4BCD-8C8E-51B0964626A0}" destId="{7C7058D9-D5DB-4E42-BE7C-72383B6EA7D3}" srcOrd="0" destOrd="0" presId="urn:microsoft.com/office/officeart/2005/8/layout/list1"/>
    <dgm:cxn modelId="{6C4FD244-D931-4EDB-9BD4-B6312097652D}" type="presOf" srcId="{1FD3C8C6-21FE-486A-88F7-DF56C343F01F}" destId="{82A87EB7-F63C-419E-8AE5-8B1A41D412D9}" srcOrd="0" destOrd="0" presId="urn:microsoft.com/office/officeart/2005/8/layout/list1"/>
    <dgm:cxn modelId="{6CA7652A-BEBB-4118-BE5C-AF1EEB2C5F0C}" type="presOf" srcId="{051F7425-2390-4AEB-8F66-3D17C88CB900}" destId="{57926DBD-BCD3-4BFD-A12A-11EB34CE5C2C}" srcOrd="1" destOrd="0" presId="urn:microsoft.com/office/officeart/2005/8/layout/list1"/>
    <dgm:cxn modelId="{FAE7BF38-F882-4288-8BC2-D6D204E62ED1}" srcId="{1FD3C8C6-21FE-486A-88F7-DF56C343F01F}" destId="{BAE98E4D-0D19-4A06-9845-2FE59EEBB3A9}" srcOrd="1" destOrd="0" parTransId="{AD6D3884-83C4-4D01-9EE6-3BD0BD38F1C5}" sibTransId="{938606D5-EE13-4F35-808C-30A2939DED8D}"/>
    <dgm:cxn modelId="{654602BB-0B50-4EC7-B84D-4EE05D0A54E5}" type="presOf" srcId="{0AFCA679-8B52-4BCD-8C8E-51B0964626A0}" destId="{273AC049-68CE-4223-929E-307CB1875ED9}" srcOrd="1" destOrd="0" presId="urn:microsoft.com/office/officeart/2005/8/layout/list1"/>
    <dgm:cxn modelId="{0EAC4B1D-BC34-4A78-85D0-8EF5F5A26680}" srcId="{1FD3C8C6-21FE-486A-88F7-DF56C343F01F}" destId="{0AFCA679-8B52-4BCD-8C8E-51B0964626A0}" srcOrd="0" destOrd="0" parTransId="{54B43119-9DDC-4C37-8971-E8AAAD9E3674}" sibTransId="{F3C34237-6CEA-4AE9-BB0B-1B16FA968E8D}"/>
    <dgm:cxn modelId="{76A43CEC-6D69-4A7A-AA18-22EE23AA4948}" srcId="{1FD3C8C6-21FE-486A-88F7-DF56C343F01F}" destId="{051F7425-2390-4AEB-8F66-3D17C88CB900}" srcOrd="2" destOrd="0" parTransId="{61E5F932-6100-4CF7-BE25-A29CB9FAF4FC}" sibTransId="{33053A6A-C4F7-464F-B144-4E82620195F6}"/>
    <dgm:cxn modelId="{0467B156-FBA3-4F72-AE36-5B12FE4D1DC1}" type="presOf" srcId="{BAE98E4D-0D19-4A06-9845-2FE59EEBB3A9}" destId="{1E3C56F2-1576-40A7-8AA4-D8EEF79A4ED9}" srcOrd="1" destOrd="0" presId="urn:microsoft.com/office/officeart/2005/8/layout/list1"/>
    <dgm:cxn modelId="{35FFE711-6A98-4D85-890F-AA0BFD4F2281}" type="presOf" srcId="{BAE98E4D-0D19-4A06-9845-2FE59EEBB3A9}" destId="{C9B28770-C193-4248-A2CF-3216F28D1061}" srcOrd="0" destOrd="0" presId="urn:microsoft.com/office/officeart/2005/8/layout/list1"/>
    <dgm:cxn modelId="{CD74B9C9-47A8-45BE-88B6-8A7841BA4B1C}" type="presOf" srcId="{051F7425-2390-4AEB-8F66-3D17C88CB900}" destId="{D9325DD7-7734-4DF3-AD0C-272C3F3E1518}" srcOrd="0" destOrd="0" presId="urn:microsoft.com/office/officeart/2005/8/layout/list1"/>
    <dgm:cxn modelId="{B910C0D5-10E5-4624-A01F-4E2C6E9A5EF1}" type="presParOf" srcId="{82A87EB7-F63C-419E-8AE5-8B1A41D412D9}" destId="{BD3D727C-C6B4-4D36-A6BB-04CFBF82C8E3}" srcOrd="0" destOrd="0" presId="urn:microsoft.com/office/officeart/2005/8/layout/list1"/>
    <dgm:cxn modelId="{51C931D1-D1F3-478A-93D6-3B49A25CD58D}" type="presParOf" srcId="{BD3D727C-C6B4-4D36-A6BB-04CFBF82C8E3}" destId="{7C7058D9-D5DB-4E42-BE7C-72383B6EA7D3}" srcOrd="0" destOrd="0" presId="urn:microsoft.com/office/officeart/2005/8/layout/list1"/>
    <dgm:cxn modelId="{1A0791F9-F322-43D2-A12B-8B495983A2F1}" type="presParOf" srcId="{BD3D727C-C6B4-4D36-A6BB-04CFBF82C8E3}" destId="{273AC049-68CE-4223-929E-307CB1875ED9}" srcOrd="1" destOrd="0" presId="urn:microsoft.com/office/officeart/2005/8/layout/list1"/>
    <dgm:cxn modelId="{AF4BBA0C-6465-4CCD-8E7A-C05B5C9CC92A}" type="presParOf" srcId="{82A87EB7-F63C-419E-8AE5-8B1A41D412D9}" destId="{FB33299C-7843-4A37-9161-4EEC4DAE0603}" srcOrd="1" destOrd="0" presId="urn:microsoft.com/office/officeart/2005/8/layout/list1"/>
    <dgm:cxn modelId="{E01B228F-0171-4D64-97B1-B26CE6110D51}" type="presParOf" srcId="{82A87EB7-F63C-419E-8AE5-8B1A41D412D9}" destId="{DCA25EAF-4AF4-43CC-B020-C71068079432}" srcOrd="2" destOrd="0" presId="urn:microsoft.com/office/officeart/2005/8/layout/list1"/>
    <dgm:cxn modelId="{7F463165-9A6E-4EE6-9300-42522B46F510}" type="presParOf" srcId="{82A87EB7-F63C-419E-8AE5-8B1A41D412D9}" destId="{0D86290D-34D1-4833-9CF7-CEA42304A3CE}" srcOrd="3" destOrd="0" presId="urn:microsoft.com/office/officeart/2005/8/layout/list1"/>
    <dgm:cxn modelId="{ECC7479F-C70E-4E95-8A5C-AE4D7FA09C8C}" type="presParOf" srcId="{82A87EB7-F63C-419E-8AE5-8B1A41D412D9}" destId="{2683FE0E-F0BA-40A6-8D17-64BFDFFAB308}" srcOrd="4" destOrd="0" presId="urn:microsoft.com/office/officeart/2005/8/layout/list1"/>
    <dgm:cxn modelId="{98E203EE-26CF-4219-8CD7-478FCF164960}" type="presParOf" srcId="{2683FE0E-F0BA-40A6-8D17-64BFDFFAB308}" destId="{C9B28770-C193-4248-A2CF-3216F28D1061}" srcOrd="0" destOrd="0" presId="urn:microsoft.com/office/officeart/2005/8/layout/list1"/>
    <dgm:cxn modelId="{254241F3-1CDF-4747-8992-1BB957D1BB70}" type="presParOf" srcId="{2683FE0E-F0BA-40A6-8D17-64BFDFFAB308}" destId="{1E3C56F2-1576-40A7-8AA4-D8EEF79A4ED9}" srcOrd="1" destOrd="0" presId="urn:microsoft.com/office/officeart/2005/8/layout/list1"/>
    <dgm:cxn modelId="{E48AE946-A986-475A-8829-9B4AEA948D6B}" type="presParOf" srcId="{82A87EB7-F63C-419E-8AE5-8B1A41D412D9}" destId="{89150CC3-E7F3-419B-8975-9A2A590C20C9}" srcOrd="5" destOrd="0" presId="urn:microsoft.com/office/officeart/2005/8/layout/list1"/>
    <dgm:cxn modelId="{231ADB11-5C4F-4801-916E-B614703A4CEE}" type="presParOf" srcId="{82A87EB7-F63C-419E-8AE5-8B1A41D412D9}" destId="{6DE1F192-F0C0-4F45-9995-85CDF1B7A42D}" srcOrd="6" destOrd="0" presId="urn:microsoft.com/office/officeart/2005/8/layout/list1"/>
    <dgm:cxn modelId="{BCC0F39A-A404-4350-9AE9-C4B001149D8D}" type="presParOf" srcId="{82A87EB7-F63C-419E-8AE5-8B1A41D412D9}" destId="{FAAB99C5-F68E-4622-B4E4-6514B671D3A4}" srcOrd="7" destOrd="0" presId="urn:microsoft.com/office/officeart/2005/8/layout/list1"/>
    <dgm:cxn modelId="{F1767B41-B062-4CD2-B54A-DF52B7DEA5C1}" type="presParOf" srcId="{82A87EB7-F63C-419E-8AE5-8B1A41D412D9}" destId="{E2FB780B-00A0-49B9-AA55-7C8009F53C24}" srcOrd="8" destOrd="0" presId="urn:microsoft.com/office/officeart/2005/8/layout/list1"/>
    <dgm:cxn modelId="{B4351EBA-91C0-4723-9FDE-38C8D03FE4C8}" type="presParOf" srcId="{E2FB780B-00A0-49B9-AA55-7C8009F53C24}" destId="{D9325DD7-7734-4DF3-AD0C-272C3F3E1518}" srcOrd="0" destOrd="0" presId="urn:microsoft.com/office/officeart/2005/8/layout/list1"/>
    <dgm:cxn modelId="{DB909EDB-FC61-4309-BDFF-BDC5D0A4ECF2}" type="presParOf" srcId="{E2FB780B-00A0-49B9-AA55-7C8009F53C24}" destId="{57926DBD-BCD3-4BFD-A12A-11EB34CE5C2C}" srcOrd="1" destOrd="0" presId="urn:microsoft.com/office/officeart/2005/8/layout/list1"/>
    <dgm:cxn modelId="{43FE99B6-0073-4159-81FF-98BE553E821D}" type="presParOf" srcId="{82A87EB7-F63C-419E-8AE5-8B1A41D412D9}" destId="{09C70F46-8848-425D-8F53-4CFDF40DD88F}" srcOrd="9" destOrd="0" presId="urn:microsoft.com/office/officeart/2005/8/layout/list1"/>
    <dgm:cxn modelId="{AB0BE764-23B9-49CB-9F9C-BB3DC9FC57E3}" type="presParOf" srcId="{82A87EB7-F63C-419E-8AE5-8B1A41D412D9}" destId="{27AE0A03-5348-47F6-B97D-C74BD782ECB0}"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D69082-88D0-4749-AC7C-37AA54F5DED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9328FA1C-45AB-4F02-A6C1-6827D34E9527}">
      <dgm:prSet phldrT="[Text]"/>
      <dgm:spPr>
        <a:solidFill>
          <a:srgbClr val="3333CC"/>
        </a:solidFill>
        <a:ln>
          <a:solidFill>
            <a:srgbClr val="3333CC"/>
          </a:solidFill>
        </a:ln>
      </dgm:spPr>
      <dgm:t>
        <a:bodyPr/>
        <a:lstStyle/>
        <a:p>
          <a:r>
            <a:rPr lang="en-US" dirty="0" smtClean="0"/>
            <a:t>Seed</a:t>
          </a:r>
          <a:endParaRPr lang="en-US" dirty="0"/>
        </a:p>
      </dgm:t>
    </dgm:pt>
    <dgm:pt modelId="{C9E95532-56C0-43CA-AD8D-F144FC23C1FC}" type="parTrans" cxnId="{7BF7F705-E843-4FD7-BC00-952EBA554A98}">
      <dgm:prSet/>
      <dgm:spPr/>
      <dgm:t>
        <a:bodyPr/>
        <a:lstStyle/>
        <a:p>
          <a:endParaRPr lang="en-US"/>
        </a:p>
      </dgm:t>
    </dgm:pt>
    <dgm:pt modelId="{9C589BF6-1FF1-473A-814E-5BADF4FEB6A5}" type="sibTrans" cxnId="{7BF7F705-E843-4FD7-BC00-952EBA554A98}">
      <dgm:prSet/>
      <dgm:spPr/>
      <dgm:t>
        <a:bodyPr/>
        <a:lstStyle/>
        <a:p>
          <a:endParaRPr lang="en-US"/>
        </a:p>
      </dgm:t>
    </dgm:pt>
    <dgm:pt modelId="{1EF015D5-7FEB-4B8A-934B-338CAF3224FC}">
      <dgm:prSet phldrT="[Text]"/>
      <dgm:spPr>
        <a:ln>
          <a:solidFill>
            <a:srgbClr val="3333CC"/>
          </a:solidFill>
        </a:ln>
      </dgm:spPr>
      <dgm:t>
        <a:bodyPr/>
        <a:lstStyle/>
        <a:p>
          <a:endParaRPr lang="en-US" sz="1500" dirty="0"/>
        </a:p>
      </dgm:t>
    </dgm:pt>
    <dgm:pt modelId="{77F9C734-87FA-4E84-BB9E-F5DDEFE0F2C7}" type="parTrans" cxnId="{CBA9C1FF-FC88-4C47-881A-FA018C36C36A}">
      <dgm:prSet/>
      <dgm:spPr/>
      <dgm:t>
        <a:bodyPr/>
        <a:lstStyle/>
        <a:p>
          <a:endParaRPr lang="en-US"/>
        </a:p>
      </dgm:t>
    </dgm:pt>
    <dgm:pt modelId="{DA38948C-2FB2-410F-8A08-A4D54083D42C}" type="sibTrans" cxnId="{CBA9C1FF-FC88-4C47-881A-FA018C36C36A}">
      <dgm:prSet/>
      <dgm:spPr/>
      <dgm:t>
        <a:bodyPr/>
        <a:lstStyle/>
        <a:p>
          <a:endParaRPr lang="en-US"/>
        </a:p>
      </dgm:t>
    </dgm:pt>
    <dgm:pt modelId="{2089B532-227B-4532-92F7-B91C14AAB334}">
      <dgm:prSet/>
      <dgm:spPr>
        <a:solidFill>
          <a:srgbClr val="0000CC"/>
        </a:solidFill>
        <a:ln>
          <a:solidFill>
            <a:srgbClr val="3333CC"/>
          </a:solidFill>
        </a:ln>
      </dgm:spPr>
      <dgm:t>
        <a:bodyPr/>
        <a:lstStyle/>
        <a:p>
          <a:r>
            <a:rPr lang="en-US" dirty="0" smtClean="0"/>
            <a:t>Series A</a:t>
          </a:r>
          <a:endParaRPr lang="en-US" dirty="0"/>
        </a:p>
      </dgm:t>
    </dgm:pt>
    <dgm:pt modelId="{6ACDC4E5-1E97-49D2-A9E0-2F26488CAE39}" type="parTrans" cxnId="{0647D1AA-4154-4A71-9436-5425717E1308}">
      <dgm:prSet/>
      <dgm:spPr/>
      <dgm:t>
        <a:bodyPr/>
        <a:lstStyle/>
        <a:p>
          <a:endParaRPr lang="en-US"/>
        </a:p>
      </dgm:t>
    </dgm:pt>
    <dgm:pt modelId="{96DAEC16-4002-438D-88C2-883D684B9C91}" type="sibTrans" cxnId="{0647D1AA-4154-4A71-9436-5425717E1308}">
      <dgm:prSet/>
      <dgm:spPr/>
      <dgm:t>
        <a:bodyPr/>
        <a:lstStyle/>
        <a:p>
          <a:endParaRPr lang="en-US"/>
        </a:p>
      </dgm:t>
    </dgm:pt>
    <dgm:pt modelId="{9993FC5C-7C3D-4858-A5E7-AB98F916E447}">
      <dgm:prSet/>
      <dgm:spPr>
        <a:solidFill>
          <a:srgbClr val="3333CC"/>
        </a:solidFill>
        <a:ln>
          <a:solidFill>
            <a:srgbClr val="3333CC"/>
          </a:solidFill>
        </a:ln>
      </dgm:spPr>
      <dgm:t>
        <a:bodyPr/>
        <a:lstStyle/>
        <a:p>
          <a:r>
            <a:rPr lang="en-US" dirty="0" smtClean="0"/>
            <a:t>Series B</a:t>
          </a:r>
          <a:endParaRPr lang="en-US" dirty="0"/>
        </a:p>
      </dgm:t>
    </dgm:pt>
    <dgm:pt modelId="{60105F1E-C266-4E71-A63C-1FA50DE39987}" type="parTrans" cxnId="{3A96244C-0E58-4F5B-9F8C-265F31E59523}">
      <dgm:prSet/>
      <dgm:spPr/>
      <dgm:t>
        <a:bodyPr/>
        <a:lstStyle/>
        <a:p>
          <a:endParaRPr lang="en-US"/>
        </a:p>
      </dgm:t>
    </dgm:pt>
    <dgm:pt modelId="{E366B449-10CD-4407-BFFF-83748D4DCDBB}" type="sibTrans" cxnId="{3A96244C-0E58-4F5B-9F8C-265F31E59523}">
      <dgm:prSet/>
      <dgm:spPr/>
      <dgm:t>
        <a:bodyPr/>
        <a:lstStyle/>
        <a:p>
          <a:endParaRPr lang="en-US"/>
        </a:p>
      </dgm:t>
    </dgm:pt>
    <dgm:pt modelId="{3069B0E7-39E3-4B36-A3D7-D1C6964B18E4}">
      <dgm:prSet custT="1"/>
      <dgm:spPr>
        <a:ln>
          <a:solidFill>
            <a:srgbClr val="3333CC"/>
          </a:solidFill>
        </a:ln>
      </dgm:spPr>
      <dgm:t>
        <a:bodyPr/>
        <a:lstStyle/>
        <a:p>
          <a:r>
            <a:rPr lang="en-US" sz="1800" dirty="0" smtClean="0"/>
            <a:t>More of an impressionistic approach</a:t>
          </a:r>
          <a:endParaRPr lang="en-US" sz="1800" dirty="0"/>
        </a:p>
      </dgm:t>
    </dgm:pt>
    <dgm:pt modelId="{62132902-304D-4536-A841-16A32FAC338C}" type="parTrans" cxnId="{F2D70B18-2B13-4B49-9D6B-DF50DE7CE171}">
      <dgm:prSet/>
      <dgm:spPr/>
      <dgm:t>
        <a:bodyPr/>
        <a:lstStyle/>
        <a:p>
          <a:endParaRPr lang="en-US"/>
        </a:p>
      </dgm:t>
    </dgm:pt>
    <dgm:pt modelId="{E252CC2A-27B1-4713-9DEA-796E90FC60E2}" type="sibTrans" cxnId="{F2D70B18-2B13-4B49-9D6B-DF50DE7CE171}">
      <dgm:prSet/>
      <dgm:spPr/>
      <dgm:t>
        <a:bodyPr/>
        <a:lstStyle/>
        <a:p>
          <a:endParaRPr lang="en-US"/>
        </a:p>
      </dgm:t>
    </dgm:pt>
    <dgm:pt modelId="{9B44B78B-5978-4A39-A8A2-8D72AF976779}">
      <dgm:prSet custT="1"/>
      <dgm:spPr>
        <a:ln>
          <a:solidFill>
            <a:srgbClr val="3333CC"/>
          </a:solidFill>
        </a:ln>
      </dgm:spPr>
      <dgm:t>
        <a:bodyPr/>
        <a:lstStyle/>
        <a:p>
          <a:r>
            <a:rPr lang="en-US" sz="1800" dirty="0" smtClean="0"/>
            <a:t>More clarity on market validation, management, technology and business model</a:t>
          </a:r>
          <a:endParaRPr lang="en-US" sz="1800" dirty="0"/>
        </a:p>
      </dgm:t>
    </dgm:pt>
    <dgm:pt modelId="{0A370DFE-BB89-4BEE-BFC6-21225D790BE7}" type="parTrans" cxnId="{F7A5E2C8-5FC4-49C3-9E3D-52218F220954}">
      <dgm:prSet/>
      <dgm:spPr/>
      <dgm:t>
        <a:bodyPr/>
        <a:lstStyle/>
        <a:p>
          <a:endParaRPr lang="en-US"/>
        </a:p>
      </dgm:t>
    </dgm:pt>
    <dgm:pt modelId="{8BD580E9-C039-4903-94E2-0853ADC911C8}" type="sibTrans" cxnId="{F7A5E2C8-5FC4-49C3-9E3D-52218F220954}">
      <dgm:prSet/>
      <dgm:spPr/>
      <dgm:t>
        <a:bodyPr/>
        <a:lstStyle/>
        <a:p>
          <a:endParaRPr lang="en-US"/>
        </a:p>
      </dgm:t>
    </dgm:pt>
    <dgm:pt modelId="{7254AB6D-7321-44E5-9774-01333230A267}">
      <dgm:prSet custT="1"/>
      <dgm:spPr>
        <a:ln>
          <a:solidFill>
            <a:srgbClr val="3333CC"/>
          </a:solidFill>
        </a:ln>
      </dgm:spPr>
      <dgm:t>
        <a:bodyPr/>
        <a:lstStyle/>
        <a:p>
          <a:r>
            <a:rPr lang="en-US" sz="1800" dirty="0" smtClean="0"/>
            <a:t>Pure  Abstract Art</a:t>
          </a:r>
          <a:endParaRPr lang="en-US" sz="1800" dirty="0"/>
        </a:p>
      </dgm:t>
    </dgm:pt>
    <dgm:pt modelId="{DF551916-28F5-4774-9D4F-BB1FA4B086E3}" type="parTrans" cxnId="{448D0C6D-71A5-4E83-9295-204912B7E317}">
      <dgm:prSet/>
      <dgm:spPr/>
      <dgm:t>
        <a:bodyPr/>
        <a:lstStyle/>
        <a:p>
          <a:endParaRPr lang="en-US"/>
        </a:p>
      </dgm:t>
    </dgm:pt>
    <dgm:pt modelId="{0DBC66E6-33D7-4644-B00E-0B7F12E8E53F}" type="sibTrans" cxnId="{448D0C6D-71A5-4E83-9295-204912B7E317}">
      <dgm:prSet/>
      <dgm:spPr/>
      <dgm:t>
        <a:bodyPr/>
        <a:lstStyle/>
        <a:p>
          <a:endParaRPr lang="en-US"/>
        </a:p>
      </dgm:t>
    </dgm:pt>
    <dgm:pt modelId="{469E512D-6A03-4008-8717-9F8568AFCB84}">
      <dgm:prSet custT="1"/>
      <dgm:spPr>
        <a:ln>
          <a:solidFill>
            <a:srgbClr val="3333CC"/>
          </a:solidFill>
        </a:ln>
      </dgm:spPr>
      <dgm:t>
        <a:bodyPr/>
        <a:lstStyle/>
        <a:p>
          <a:r>
            <a:rPr lang="en-US" sz="1800" dirty="0" smtClean="0"/>
            <a:t>No mathematics or approaches have any validity at this stage</a:t>
          </a:r>
          <a:endParaRPr lang="en-US" sz="1800" dirty="0"/>
        </a:p>
      </dgm:t>
    </dgm:pt>
    <dgm:pt modelId="{0B4E324F-C481-48DB-81ED-682774BBA405}" type="parTrans" cxnId="{0D4ECF92-C63C-4EDD-8021-40C210B841F0}">
      <dgm:prSet/>
      <dgm:spPr/>
      <dgm:t>
        <a:bodyPr/>
        <a:lstStyle/>
        <a:p>
          <a:endParaRPr lang="en-US"/>
        </a:p>
      </dgm:t>
    </dgm:pt>
    <dgm:pt modelId="{ADC2B712-27BE-47D2-B5E3-F69AA939C179}" type="sibTrans" cxnId="{0D4ECF92-C63C-4EDD-8021-40C210B841F0}">
      <dgm:prSet/>
      <dgm:spPr/>
      <dgm:t>
        <a:bodyPr/>
        <a:lstStyle/>
        <a:p>
          <a:endParaRPr lang="en-US"/>
        </a:p>
      </dgm:t>
    </dgm:pt>
    <dgm:pt modelId="{C28D1B79-CEC0-4394-85BF-C946D2431BC1}">
      <dgm:prSet custT="1"/>
      <dgm:spPr>
        <a:ln>
          <a:solidFill>
            <a:srgbClr val="3333CC"/>
          </a:solidFill>
        </a:ln>
      </dgm:spPr>
      <dgm:t>
        <a:bodyPr/>
        <a:lstStyle/>
        <a:p>
          <a:r>
            <a:rPr lang="en-US" sz="1800" dirty="0" smtClean="0"/>
            <a:t>A little less artistic</a:t>
          </a:r>
          <a:endParaRPr lang="en-US" sz="1800" dirty="0"/>
        </a:p>
      </dgm:t>
    </dgm:pt>
    <dgm:pt modelId="{8148FAB0-076E-4652-B960-1C323A05EC7A}" type="parTrans" cxnId="{C092D04C-52B1-4F33-8279-2D50C7D545EA}">
      <dgm:prSet/>
      <dgm:spPr/>
      <dgm:t>
        <a:bodyPr/>
        <a:lstStyle/>
        <a:p>
          <a:endParaRPr lang="en-US"/>
        </a:p>
      </dgm:t>
    </dgm:pt>
    <dgm:pt modelId="{A5FD423C-BB4E-4BDB-A889-8317A87DEDD6}" type="sibTrans" cxnId="{C092D04C-52B1-4F33-8279-2D50C7D545EA}">
      <dgm:prSet/>
      <dgm:spPr/>
      <dgm:t>
        <a:bodyPr/>
        <a:lstStyle/>
        <a:p>
          <a:endParaRPr lang="en-US"/>
        </a:p>
      </dgm:t>
    </dgm:pt>
    <dgm:pt modelId="{8FF641D3-FDD7-41DA-97DB-192B5162C718}">
      <dgm:prSet custT="1"/>
      <dgm:spPr>
        <a:ln>
          <a:solidFill>
            <a:srgbClr val="3333CC"/>
          </a:solidFill>
        </a:ln>
      </dgm:spPr>
      <dgm:t>
        <a:bodyPr/>
        <a:lstStyle/>
        <a:p>
          <a:r>
            <a:rPr lang="en-US" sz="1800" dirty="0" smtClean="0"/>
            <a:t>Product/service has “market traction”, forecasts are reality based, technology risk mitigated , management is becoming “proven” and markets are well defined.</a:t>
          </a:r>
          <a:endParaRPr lang="en-US" sz="1800" dirty="0"/>
        </a:p>
      </dgm:t>
    </dgm:pt>
    <dgm:pt modelId="{46E5171D-868F-47EF-A0ED-64F3D421B675}" type="parTrans" cxnId="{ECD6DE82-5201-4089-8A6F-EA5E88659AD7}">
      <dgm:prSet/>
      <dgm:spPr/>
      <dgm:t>
        <a:bodyPr/>
        <a:lstStyle/>
        <a:p>
          <a:endParaRPr lang="en-US"/>
        </a:p>
      </dgm:t>
    </dgm:pt>
    <dgm:pt modelId="{E0E769B8-26E1-47FC-BD9F-2A28F9AF3B24}" type="sibTrans" cxnId="{ECD6DE82-5201-4089-8A6F-EA5E88659AD7}">
      <dgm:prSet/>
      <dgm:spPr/>
      <dgm:t>
        <a:bodyPr/>
        <a:lstStyle/>
        <a:p>
          <a:endParaRPr lang="en-US"/>
        </a:p>
      </dgm:t>
    </dgm:pt>
    <dgm:pt modelId="{F0F43114-90F1-4833-8143-2CC88281ABA0}">
      <dgm:prSet custT="1"/>
      <dgm:spPr>
        <a:ln>
          <a:solidFill>
            <a:srgbClr val="3333CC"/>
          </a:solidFill>
        </a:ln>
      </dgm:spPr>
      <dgm:t>
        <a:bodyPr/>
        <a:lstStyle/>
        <a:p>
          <a:r>
            <a:rPr lang="en-US" sz="1800" dirty="0" smtClean="0"/>
            <a:t>Valuation begins to lend itself to Market and Income Approaches.</a:t>
          </a:r>
          <a:endParaRPr lang="en-US" sz="1800" dirty="0"/>
        </a:p>
      </dgm:t>
    </dgm:pt>
    <dgm:pt modelId="{14BA3247-F479-4095-9474-261E6E755D39}" type="parTrans" cxnId="{2F66F786-6FA1-4C00-B773-5AE06B162B38}">
      <dgm:prSet/>
      <dgm:spPr/>
      <dgm:t>
        <a:bodyPr/>
        <a:lstStyle/>
        <a:p>
          <a:endParaRPr lang="en-US"/>
        </a:p>
      </dgm:t>
    </dgm:pt>
    <dgm:pt modelId="{A8A25B7C-54E3-403C-B8CA-3E810E4CC0A4}" type="sibTrans" cxnId="{2F66F786-6FA1-4C00-B773-5AE06B162B38}">
      <dgm:prSet/>
      <dgm:spPr/>
      <dgm:t>
        <a:bodyPr/>
        <a:lstStyle/>
        <a:p>
          <a:endParaRPr lang="en-US"/>
        </a:p>
      </dgm:t>
    </dgm:pt>
    <dgm:pt modelId="{C3205C74-9785-4C1A-B8E0-BDE33EC30B91}" type="pres">
      <dgm:prSet presAssocID="{26D69082-88D0-4749-AC7C-37AA54F5DED1}" presName="linearFlow" presStyleCnt="0">
        <dgm:presLayoutVars>
          <dgm:dir/>
          <dgm:animLvl val="lvl"/>
          <dgm:resizeHandles val="exact"/>
        </dgm:presLayoutVars>
      </dgm:prSet>
      <dgm:spPr/>
      <dgm:t>
        <a:bodyPr/>
        <a:lstStyle/>
        <a:p>
          <a:endParaRPr lang="en-US"/>
        </a:p>
      </dgm:t>
    </dgm:pt>
    <dgm:pt modelId="{85A75F52-F86C-41C3-93B6-22206FA25AC7}" type="pres">
      <dgm:prSet presAssocID="{9328FA1C-45AB-4F02-A6C1-6827D34E9527}" presName="composite" presStyleCnt="0"/>
      <dgm:spPr/>
    </dgm:pt>
    <dgm:pt modelId="{C3550918-ABFE-441E-98E6-AD7696A0E957}" type="pres">
      <dgm:prSet presAssocID="{9328FA1C-45AB-4F02-A6C1-6827D34E9527}" presName="parentText" presStyleLbl="alignNode1" presStyleIdx="0" presStyleCnt="3" custLinFactNeighborY="-14">
        <dgm:presLayoutVars>
          <dgm:chMax val="1"/>
          <dgm:bulletEnabled val="1"/>
        </dgm:presLayoutVars>
      </dgm:prSet>
      <dgm:spPr/>
      <dgm:t>
        <a:bodyPr/>
        <a:lstStyle/>
        <a:p>
          <a:endParaRPr lang="en-US"/>
        </a:p>
      </dgm:t>
    </dgm:pt>
    <dgm:pt modelId="{7091F1C2-9F4C-4691-9D17-61F33019E3D5}" type="pres">
      <dgm:prSet presAssocID="{9328FA1C-45AB-4F02-A6C1-6827D34E9527}" presName="descendantText" presStyleLbl="alignAcc1" presStyleIdx="0" presStyleCnt="3" custLinFactNeighborX="0" custLinFactNeighborY="-288">
        <dgm:presLayoutVars>
          <dgm:bulletEnabled val="1"/>
        </dgm:presLayoutVars>
      </dgm:prSet>
      <dgm:spPr/>
      <dgm:t>
        <a:bodyPr/>
        <a:lstStyle/>
        <a:p>
          <a:endParaRPr lang="en-US"/>
        </a:p>
      </dgm:t>
    </dgm:pt>
    <dgm:pt modelId="{C0C471F5-297D-4753-8B98-9CB45DEBCC5D}" type="pres">
      <dgm:prSet presAssocID="{9C589BF6-1FF1-473A-814E-5BADF4FEB6A5}" presName="sp" presStyleCnt="0"/>
      <dgm:spPr/>
    </dgm:pt>
    <dgm:pt modelId="{2BC5E906-CAB7-402D-9A1A-F9E8F8295017}" type="pres">
      <dgm:prSet presAssocID="{2089B532-227B-4532-92F7-B91C14AAB334}" presName="composite" presStyleCnt="0"/>
      <dgm:spPr/>
    </dgm:pt>
    <dgm:pt modelId="{BA502DA6-3298-4084-9D5C-712B32FF6CAE}" type="pres">
      <dgm:prSet presAssocID="{2089B532-227B-4532-92F7-B91C14AAB334}" presName="parentText" presStyleLbl="alignNode1" presStyleIdx="1" presStyleCnt="3" custLinFactNeighborX="0" custLinFactNeighborY="-14">
        <dgm:presLayoutVars>
          <dgm:chMax val="1"/>
          <dgm:bulletEnabled val="1"/>
        </dgm:presLayoutVars>
      </dgm:prSet>
      <dgm:spPr/>
      <dgm:t>
        <a:bodyPr/>
        <a:lstStyle/>
        <a:p>
          <a:endParaRPr lang="en-US"/>
        </a:p>
      </dgm:t>
    </dgm:pt>
    <dgm:pt modelId="{769A5D0F-9861-477E-A5F6-CC07DC5F6340}" type="pres">
      <dgm:prSet presAssocID="{2089B532-227B-4532-92F7-B91C14AAB334}" presName="descendantText" presStyleLbl="alignAcc1" presStyleIdx="1" presStyleCnt="3" custLinFactNeighborX="0" custLinFactNeighborY="0">
        <dgm:presLayoutVars>
          <dgm:bulletEnabled val="1"/>
        </dgm:presLayoutVars>
      </dgm:prSet>
      <dgm:spPr/>
      <dgm:t>
        <a:bodyPr/>
        <a:lstStyle/>
        <a:p>
          <a:endParaRPr lang="en-US"/>
        </a:p>
      </dgm:t>
    </dgm:pt>
    <dgm:pt modelId="{8F9E026D-A2F4-4579-AFB2-6EE0EF938797}" type="pres">
      <dgm:prSet presAssocID="{96DAEC16-4002-438D-88C2-883D684B9C91}" presName="sp" presStyleCnt="0"/>
      <dgm:spPr/>
    </dgm:pt>
    <dgm:pt modelId="{941270EA-8233-4E41-91E6-C3FB7A491F76}" type="pres">
      <dgm:prSet presAssocID="{9993FC5C-7C3D-4858-A5E7-AB98F916E447}" presName="composite" presStyleCnt="0"/>
      <dgm:spPr/>
    </dgm:pt>
    <dgm:pt modelId="{8B96633D-C1A5-4BA2-8715-5D59023AA113}" type="pres">
      <dgm:prSet presAssocID="{9993FC5C-7C3D-4858-A5E7-AB98F916E447}" presName="parentText" presStyleLbl="alignNode1" presStyleIdx="2" presStyleCnt="3" custLinFactNeighborX="0" custLinFactNeighborY="-14">
        <dgm:presLayoutVars>
          <dgm:chMax val="1"/>
          <dgm:bulletEnabled val="1"/>
        </dgm:presLayoutVars>
      </dgm:prSet>
      <dgm:spPr/>
      <dgm:t>
        <a:bodyPr/>
        <a:lstStyle/>
        <a:p>
          <a:endParaRPr lang="en-US"/>
        </a:p>
      </dgm:t>
    </dgm:pt>
    <dgm:pt modelId="{E3C4E0BB-F1E6-45E8-96C8-B75BE39E196C}" type="pres">
      <dgm:prSet presAssocID="{9993FC5C-7C3D-4858-A5E7-AB98F916E447}" presName="descendantText" presStyleLbl="alignAcc1" presStyleIdx="2" presStyleCnt="3" custScaleY="155832">
        <dgm:presLayoutVars>
          <dgm:bulletEnabled val="1"/>
        </dgm:presLayoutVars>
      </dgm:prSet>
      <dgm:spPr/>
      <dgm:t>
        <a:bodyPr/>
        <a:lstStyle/>
        <a:p>
          <a:endParaRPr lang="en-US"/>
        </a:p>
      </dgm:t>
    </dgm:pt>
  </dgm:ptLst>
  <dgm:cxnLst>
    <dgm:cxn modelId="{448D0C6D-71A5-4E83-9295-204912B7E317}" srcId="{9328FA1C-45AB-4F02-A6C1-6827D34E9527}" destId="{7254AB6D-7321-44E5-9774-01333230A267}" srcOrd="1" destOrd="0" parTransId="{DF551916-28F5-4774-9D4F-BB1FA4B086E3}" sibTransId="{0DBC66E6-33D7-4644-B00E-0B7F12E8E53F}"/>
    <dgm:cxn modelId="{AD50A76E-D494-4761-8008-FA093C5D1F92}" type="presOf" srcId="{2089B532-227B-4532-92F7-B91C14AAB334}" destId="{BA502DA6-3298-4084-9D5C-712B32FF6CAE}" srcOrd="0" destOrd="0" presId="urn:microsoft.com/office/officeart/2005/8/layout/chevron2"/>
    <dgm:cxn modelId="{A28E50CD-A37C-4DEA-A575-C31463511DE2}" type="presOf" srcId="{9B44B78B-5978-4A39-A8A2-8D72AF976779}" destId="{769A5D0F-9861-477E-A5F6-CC07DC5F6340}" srcOrd="0" destOrd="1" presId="urn:microsoft.com/office/officeart/2005/8/layout/chevron2"/>
    <dgm:cxn modelId="{F2D70B18-2B13-4B49-9D6B-DF50DE7CE171}" srcId="{2089B532-227B-4532-92F7-B91C14AAB334}" destId="{3069B0E7-39E3-4B36-A3D7-D1C6964B18E4}" srcOrd="0" destOrd="0" parTransId="{62132902-304D-4536-A841-16A32FAC338C}" sibTransId="{E252CC2A-27B1-4713-9DEA-796E90FC60E2}"/>
    <dgm:cxn modelId="{3A96244C-0E58-4F5B-9F8C-265F31E59523}" srcId="{26D69082-88D0-4749-AC7C-37AA54F5DED1}" destId="{9993FC5C-7C3D-4858-A5E7-AB98F916E447}" srcOrd="2" destOrd="0" parTransId="{60105F1E-C266-4E71-A63C-1FA50DE39987}" sibTransId="{E366B449-10CD-4407-BFFF-83748D4DCDBB}"/>
    <dgm:cxn modelId="{DA172FBB-5731-4E37-9A6C-C2DFDE83A1AD}" type="presOf" srcId="{C28D1B79-CEC0-4394-85BF-C946D2431BC1}" destId="{E3C4E0BB-F1E6-45E8-96C8-B75BE39E196C}" srcOrd="0" destOrd="0" presId="urn:microsoft.com/office/officeart/2005/8/layout/chevron2"/>
    <dgm:cxn modelId="{0D4ECF92-C63C-4EDD-8021-40C210B841F0}" srcId="{9328FA1C-45AB-4F02-A6C1-6827D34E9527}" destId="{469E512D-6A03-4008-8717-9F8568AFCB84}" srcOrd="2" destOrd="0" parTransId="{0B4E324F-C481-48DB-81ED-682774BBA405}" sibTransId="{ADC2B712-27BE-47D2-B5E3-F69AA939C179}"/>
    <dgm:cxn modelId="{68A41358-6215-4300-98CD-C856F7265B09}" type="presOf" srcId="{8FF641D3-FDD7-41DA-97DB-192B5162C718}" destId="{E3C4E0BB-F1E6-45E8-96C8-B75BE39E196C}" srcOrd="0" destOrd="1" presId="urn:microsoft.com/office/officeart/2005/8/layout/chevron2"/>
    <dgm:cxn modelId="{ECD6DE82-5201-4089-8A6F-EA5E88659AD7}" srcId="{9993FC5C-7C3D-4858-A5E7-AB98F916E447}" destId="{8FF641D3-FDD7-41DA-97DB-192B5162C718}" srcOrd="1" destOrd="0" parTransId="{46E5171D-868F-47EF-A0ED-64F3D421B675}" sibTransId="{E0E769B8-26E1-47FC-BD9F-2A28F9AF3B24}"/>
    <dgm:cxn modelId="{1B9B7603-B82E-4468-B2EC-20AD2B685423}" type="presOf" srcId="{F0F43114-90F1-4833-8143-2CC88281ABA0}" destId="{E3C4E0BB-F1E6-45E8-96C8-B75BE39E196C}" srcOrd="0" destOrd="2" presId="urn:microsoft.com/office/officeart/2005/8/layout/chevron2"/>
    <dgm:cxn modelId="{F2D0C1BF-7C91-49DF-A92D-62D732C84357}" type="presOf" srcId="{3069B0E7-39E3-4B36-A3D7-D1C6964B18E4}" destId="{769A5D0F-9861-477E-A5F6-CC07DC5F6340}" srcOrd="0" destOrd="0" presId="urn:microsoft.com/office/officeart/2005/8/layout/chevron2"/>
    <dgm:cxn modelId="{A5D2E463-B809-42A6-9CBE-C766CE72815C}" type="presOf" srcId="{26D69082-88D0-4749-AC7C-37AA54F5DED1}" destId="{C3205C74-9785-4C1A-B8E0-BDE33EC30B91}" srcOrd="0" destOrd="0" presId="urn:microsoft.com/office/officeart/2005/8/layout/chevron2"/>
    <dgm:cxn modelId="{C092D04C-52B1-4F33-8279-2D50C7D545EA}" srcId="{9993FC5C-7C3D-4858-A5E7-AB98F916E447}" destId="{C28D1B79-CEC0-4394-85BF-C946D2431BC1}" srcOrd="0" destOrd="0" parTransId="{8148FAB0-076E-4652-B960-1C323A05EC7A}" sibTransId="{A5FD423C-BB4E-4BDB-A889-8317A87DEDD6}"/>
    <dgm:cxn modelId="{2F66F786-6FA1-4C00-B773-5AE06B162B38}" srcId="{9993FC5C-7C3D-4858-A5E7-AB98F916E447}" destId="{F0F43114-90F1-4833-8143-2CC88281ABA0}" srcOrd="2" destOrd="0" parTransId="{14BA3247-F479-4095-9474-261E6E755D39}" sibTransId="{A8A25B7C-54E3-403C-B8CA-3E810E4CC0A4}"/>
    <dgm:cxn modelId="{0647D1AA-4154-4A71-9436-5425717E1308}" srcId="{26D69082-88D0-4749-AC7C-37AA54F5DED1}" destId="{2089B532-227B-4532-92F7-B91C14AAB334}" srcOrd="1" destOrd="0" parTransId="{6ACDC4E5-1E97-49D2-A9E0-2F26488CAE39}" sibTransId="{96DAEC16-4002-438D-88C2-883D684B9C91}"/>
    <dgm:cxn modelId="{B9FFFE40-34C3-46B7-B5AE-428452F65717}" type="presOf" srcId="{9993FC5C-7C3D-4858-A5E7-AB98F916E447}" destId="{8B96633D-C1A5-4BA2-8715-5D59023AA113}" srcOrd="0" destOrd="0" presId="urn:microsoft.com/office/officeart/2005/8/layout/chevron2"/>
    <dgm:cxn modelId="{CBA9C1FF-FC88-4C47-881A-FA018C36C36A}" srcId="{9328FA1C-45AB-4F02-A6C1-6827D34E9527}" destId="{1EF015D5-7FEB-4B8A-934B-338CAF3224FC}" srcOrd="0" destOrd="0" parTransId="{77F9C734-87FA-4E84-BB9E-F5DDEFE0F2C7}" sibTransId="{DA38948C-2FB2-410F-8A08-A4D54083D42C}"/>
    <dgm:cxn modelId="{00BCDA54-754E-4B67-9A22-0BB7A65A1DEB}" type="presOf" srcId="{1EF015D5-7FEB-4B8A-934B-338CAF3224FC}" destId="{7091F1C2-9F4C-4691-9D17-61F33019E3D5}" srcOrd="0" destOrd="0" presId="urn:microsoft.com/office/officeart/2005/8/layout/chevron2"/>
    <dgm:cxn modelId="{7BF7F705-E843-4FD7-BC00-952EBA554A98}" srcId="{26D69082-88D0-4749-AC7C-37AA54F5DED1}" destId="{9328FA1C-45AB-4F02-A6C1-6827D34E9527}" srcOrd="0" destOrd="0" parTransId="{C9E95532-56C0-43CA-AD8D-F144FC23C1FC}" sibTransId="{9C589BF6-1FF1-473A-814E-5BADF4FEB6A5}"/>
    <dgm:cxn modelId="{F7A5E2C8-5FC4-49C3-9E3D-52218F220954}" srcId="{2089B532-227B-4532-92F7-B91C14AAB334}" destId="{9B44B78B-5978-4A39-A8A2-8D72AF976779}" srcOrd="1" destOrd="0" parTransId="{0A370DFE-BB89-4BEE-BFC6-21225D790BE7}" sibTransId="{8BD580E9-C039-4903-94E2-0853ADC911C8}"/>
    <dgm:cxn modelId="{564A2572-F536-4A53-9FD2-C29F524EE425}" type="presOf" srcId="{7254AB6D-7321-44E5-9774-01333230A267}" destId="{7091F1C2-9F4C-4691-9D17-61F33019E3D5}" srcOrd="0" destOrd="1" presId="urn:microsoft.com/office/officeart/2005/8/layout/chevron2"/>
    <dgm:cxn modelId="{83A6F156-8731-4B8C-8727-673BE33A50AB}" type="presOf" srcId="{9328FA1C-45AB-4F02-A6C1-6827D34E9527}" destId="{C3550918-ABFE-441E-98E6-AD7696A0E957}" srcOrd="0" destOrd="0" presId="urn:microsoft.com/office/officeart/2005/8/layout/chevron2"/>
    <dgm:cxn modelId="{9B6C77F8-6E78-46EA-8F0B-DA0AC81A0759}" type="presOf" srcId="{469E512D-6A03-4008-8717-9F8568AFCB84}" destId="{7091F1C2-9F4C-4691-9D17-61F33019E3D5}" srcOrd="0" destOrd="2" presId="urn:microsoft.com/office/officeart/2005/8/layout/chevron2"/>
    <dgm:cxn modelId="{77EF51F1-ED74-4387-9FBC-77DBF1991F12}" type="presParOf" srcId="{C3205C74-9785-4C1A-B8E0-BDE33EC30B91}" destId="{85A75F52-F86C-41C3-93B6-22206FA25AC7}" srcOrd="0" destOrd="0" presId="urn:microsoft.com/office/officeart/2005/8/layout/chevron2"/>
    <dgm:cxn modelId="{B554B96A-B407-4054-A642-0DE6A1F1D566}" type="presParOf" srcId="{85A75F52-F86C-41C3-93B6-22206FA25AC7}" destId="{C3550918-ABFE-441E-98E6-AD7696A0E957}" srcOrd="0" destOrd="0" presId="urn:microsoft.com/office/officeart/2005/8/layout/chevron2"/>
    <dgm:cxn modelId="{2A0775AB-C9C6-4339-9147-49A9D3268443}" type="presParOf" srcId="{85A75F52-F86C-41C3-93B6-22206FA25AC7}" destId="{7091F1C2-9F4C-4691-9D17-61F33019E3D5}" srcOrd="1" destOrd="0" presId="urn:microsoft.com/office/officeart/2005/8/layout/chevron2"/>
    <dgm:cxn modelId="{61A2D7B7-B028-42C4-981D-A3754C8DADB1}" type="presParOf" srcId="{C3205C74-9785-4C1A-B8E0-BDE33EC30B91}" destId="{C0C471F5-297D-4753-8B98-9CB45DEBCC5D}" srcOrd="1" destOrd="0" presId="urn:microsoft.com/office/officeart/2005/8/layout/chevron2"/>
    <dgm:cxn modelId="{74B19973-CBA9-4BE1-AF28-528B668F1E31}" type="presParOf" srcId="{C3205C74-9785-4C1A-B8E0-BDE33EC30B91}" destId="{2BC5E906-CAB7-402D-9A1A-F9E8F8295017}" srcOrd="2" destOrd="0" presId="urn:microsoft.com/office/officeart/2005/8/layout/chevron2"/>
    <dgm:cxn modelId="{1F6E1E1C-F1C5-4FC9-82D5-780AC927513B}" type="presParOf" srcId="{2BC5E906-CAB7-402D-9A1A-F9E8F8295017}" destId="{BA502DA6-3298-4084-9D5C-712B32FF6CAE}" srcOrd="0" destOrd="0" presId="urn:microsoft.com/office/officeart/2005/8/layout/chevron2"/>
    <dgm:cxn modelId="{1AAF16C3-EB66-49C9-B4E8-559D4D462B38}" type="presParOf" srcId="{2BC5E906-CAB7-402D-9A1A-F9E8F8295017}" destId="{769A5D0F-9861-477E-A5F6-CC07DC5F6340}" srcOrd="1" destOrd="0" presId="urn:microsoft.com/office/officeart/2005/8/layout/chevron2"/>
    <dgm:cxn modelId="{4D41CE5F-9563-4AC2-B068-28DACC556FE2}" type="presParOf" srcId="{C3205C74-9785-4C1A-B8E0-BDE33EC30B91}" destId="{8F9E026D-A2F4-4579-AFB2-6EE0EF938797}" srcOrd="3" destOrd="0" presId="urn:microsoft.com/office/officeart/2005/8/layout/chevron2"/>
    <dgm:cxn modelId="{D2B5A16C-2DB4-4277-9F4F-E40291A5556E}" type="presParOf" srcId="{C3205C74-9785-4C1A-B8E0-BDE33EC30B91}" destId="{941270EA-8233-4E41-91E6-C3FB7A491F76}" srcOrd="4" destOrd="0" presId="urn:microsoft.com/office/officeart/2005/8/layout/chevron2"/>
    <dgm:cxn modelId="{8856CD21-D9A6-4550-B237-7E0C5C392743}" type="presParOf" srcId="{941270EA-8233-4E41-91E6-C3FB7A491F76}" destId="{8B96633D-C1A5-4BA2-8715-5D59023AA113}" srcOrd="0" destOrd="0" presId="urn:microsoft.com/office/officeart/2005/8/layout/chevron2"/>
    <dgm:cxn modelId="{BF3E3240-4E84-4650-A67B-430EA305D3FA}" type="presParOf" srcId="{941270EA-8233-4E41-91E6-C3FB7A491F76}" destId="{E3C4E0BB-F1E6-45E8-96C8-B75BE39E196C}"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D69082-88D0-4749-AC7C-37AA54F5DED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19CD5ED9-576A-4346-9343-57E2B097BB8C}">
      <dgm:prSet phldrT="[Text]"/>
      <dgm:spPr>
        <a:solidFill>
          <a:srgbClr val="3333CC"/>
        </a:solidFill>
        <a:ln>
          <a:solidFill>
            <a:srgbClr val="3333CC"/>
          </a:solidFill>
        </a:ln>
      </dgm:spPr>
      <dgm:t>
        <a:bodyPr/>
        <a:lstStyle/>
        <a:p>
          <a:r>
            <a:rPr lang="en-US" dirty="0" smtClean="0"/>
            <a:t>Series C</a:t>
          </a:r>
          <a:endParaRPr lang="en-US" dirty="0"/>
        </a:p>
      </dgm:t>
    </dgm:pt>
    <dgm:pt modelId="{24AAA7BC-734F-46AE-A83B-6E3F3494E83E}" type="parTrans" cxnId="{BBE12F49-A2FF-4510-8669-1D50EFC25545}">
      <dgm:prSet/>
      <dgm:spPr/>
      <dgm:t>
        <a:bodyPr/>
        <a:lstStyle/>
        <a:p>
          <a:endParaRPr lang="en-US"/>
        </a:p>
      </dgm:t>
    </dgm:pt>
    <dgm:pt modelId="{F67233AC-F1D5-4740-9AE4-6D6060F10F84}" type="sibTrans" cxnId="{BBE12F49-A2FF-4510-8669-1D50EFC25545}">
      <dgm:prSet/>
      <dgm:spPr/>
      <dgm:t>
        <a:bodyPr/>
        <a:lstStyle/>
        <a:p>
          <a:endParaRPr lang="en-US"/>
        </a:p>
      </dgm:t>
    </dgm:pt>
    <dgm:pt modelId="{B3039719-2326-477D-9CD6-F155F034BC6A}">
      <dgm:prSet phldrT="[Text]" custT="1"/>
      <dgm:spPr>
        <a:ln>
          <a:solidFill>
            <a:srgbClr val="3333CC"/>
          </a:solidFill>
        </a:ln>
      </dgm:spPr>
      <dgm:t>
        <a:bodyPr/>
        <a:lstStyle/>
        <a:p>
          <a:r>
            <a:rPr lang="en-US" sz="1800" dirty="0" smtClean="0"/>
            <a:t>More  of the same as Series B</a:t>
          </a:r>
          <a:endParaRPr lang="en-US" sz="1800" dirty="0"/>
        </a:p>
      </dgm:t>
    </dgm:pt>
    <dgm:pt modelId="{186D2C4C-F274-4526-9FC1-42FC38D81675}" type="parTrans" cxnId="{CA55EF1F-E885-4FC5-90FA-CF5B27C63491}">
      <dgm:prSet/>
      <dgm:spPr/>
      <dgm:t>
        <a:bodyPr/>
        <a:lstStyle/>
        <a:p>
          <a:endParaRPr lang="en-US"/>
        </a:p>
      </dgm:t>
    </dgm:pt>
    <dgm:pt modelId="{D5B3B6F8-5668-4CB9-8C3A-C5147EC2ACC3}" type="sibTrans" cxnId="{CA55EF1F-E885-4FC5-90FA-CF5B27C63491}">
      <dgm:prSet/>
      <dgm:spPr/>
      <dgm:t>
        <a:bodyPr/>
        <a:lstStyle/>
        <a:p>
          <a:endParaRPr lang="en-US"/>
        </a:p>
      </dgm:t>
    </dgm:pt>
    <dgm:pt modelId="{2D01D85F-DE81-4068-AB8C-564F23101A8A}">
      <dgm:prSet phldrT="[Text]"/>
      <dgm:spPr>
        <a:solidFill>
          <a:srgbClr val="3333CC"/>
        </a:solidFill>
        <a:ln>
          <a:solidFill>
            <a:srgbClr val="3333CC"/>
          </a:solidFill>
        </a:ln>
      </dgm:spPr>
      <dgm:t>
        <a:bodyPr/>
        <a:lstStyle/>
        <a:p>
          <a:r>
            <a:rPr lang="en-US" dirty="0" smtClean="0"/>
            <a:t>Public</a:t>
          </a:r>
          <a:endParaRPr lang="en-US" dirty="0"/>
        </a:p>
      </dgm:t>
    </dgm:pt>
    <dgm:pt modelId="{40232FB5-EF6E-4887-B987-58F348EC3AFE}" type="parTrans" cxnId="{2014AA5C-243C-4EDB-87FB-EA2BB5B73C27}">
      <dgm:prSet/>
      <dgm:spPr/>
      <dgm:t>
        <a:bodyPr/>
        <a:lstStyle/>
        <a:p>
          <a:endParaRPr lang="en-US"/>
        </a:p>
      </dgm:t>
    </dgm:pt>
    <dgm:pt modelId="{6EC32FED-2957-43FA-AF9D-50142B52390A}" type="sibTrans" cxnId="{2014AA5C-243C-4EDB-87FB-EA2BB5B73C27}">
      <dgm:prSet/>
      <dgm:spPr/>
      <dgm:t>
        <a:bodyPr/>
        <a:lstStyle/>
        <a:p>
          <a:endParaRPr lang="en-US"/>
        </a:p>
      </dgm:t>
    </dgm:pt>
    <dgm:pt modelId="{777109EB-D51A-454E-8F0D-B03C38C6FFD3}">
      <dgm:prSet phldrT="[Text]" custT="1"/>
      <dgm:spPr>
        <a:ln>
          <a:solidFill>
            <a:srgbClr val="3333CC"/>
          </a:solidFill>
        </a:ln>
      </dgm:spPr>
      <dgm:t>
        <a:bodyPr/>
        <a:lstStyle/>
        <a:p>
          <a:r>
            <a:rPr lang="en-US" sz="1800" dirty="0" smtClean="0"/>
            <a:t>Valuation is now an organized market…supply &amp; demand</a:t>
          </a:r>
          <a:endParaRPr lang="en-US" sz="1800" dirty="0"/>
        </a:p>
      </dgm:t>
    </dgm:pt>
    <dgm:pt modelId="{3F990D18-730E-457A-BC07-1B617FE171E2}" type="parTrans" cxnId="{332DBC4C-8C88-4B30-88C5-366707871B37}">
      <dgm:prSet/>
      <dgm:spPr/>
      <dgm:t>
        <a:bodyPr/>
        <a:lstStyle/>
        <a:p>
          <a:endParaRPr lang="en-US"/>
        </a:p>
      </dgm:t>
    </dgm:pt>
    <dgm:pt modelId="{FDDC9152-5C1F-4828-BBFA-7AA101E54FF9}" type="sibTrans" cxnId="{332DBC4C-8C88-4B30-88C5-366707871B37}">
      <dgm:prSet/>
      <dgm:spPr/>
      <dgm:t>
        <a:bodyPr/>
        <a:lstStyle/>
        <a:p>
          <a:endParaRPr lang="en-US"/>
        </a:p>
      </dgm:t>
    </dgm:pt>
    <dgm:pt modelId="{6B157AF4-268E-45D8-86CE-A133688065AD}">
      <dgm:prSet/>
      <dgm:spPr>
        <a:solidFill>
          <a:srgbClr val="3333CC"/>
        </a:solidFill>
        <a:ln>
          <a:solidFill>
            <a:srgbClr val="3333CC"/>
          </a:solidFill>
        </a:ln>
      </dgm:spPr>
      <dgm:t>
        <a:bodyPr/>
        <a:lstStyle/>
        <a:p>
          <a:r>
            <a:rPr lang="en-US" dirty="0" smtClean="0"/>
            <a:t>Mezzanine</a:t>
          </a:r>
          <a:endParaRPr lang="en-US" dirty="0"/>
        </a:p>
      </dgm:t>
    </dgm:pt>
    <dgm:pt modelId="{96662F46-A953-49E2-88EC-929497D1A295}" type="parTrans" cxnId="{288041F5-5CA8-4B4E-A735-B18A2402869C}">
      <dgm:prSet/>
      <dgm:spPr/>
      <dgm:t>
        <a:bodyPr/>
        <a:lstStyle/>
        <a:p>
          <a:endParaRPr lang="en-US"/>
        </a:p>
      </dgm:t>
    </dgm:pt>
    <dgm:pt modelId="{60C4654E-FD81-4910-84F4-ED36E04092A5}" type="sibTrans" cxnId="{288041F5-5CA8-4B4E-A735-B18A2402869C}">
      <dgm:prSet/>
      <dgm:spPr/>
      <dgm:t>
        <a:bodyPr/>
        <a:lstStyle/>
        <a:p>
          <a:endParaRPr lang="en-US"/>
        </a:p>
      </dgm:t>
    </dgm:pt>
    <dgm:pt modelId="{2CB2AB0C-20EF-482B-9796-105AB8EA79E2}">
      <dgm:prSet phldrT="[Text]" custT="1"/>
      <dgm:spPr>
        <a:ln>
          <a:solidFill>
            <a:srgbClr val="3333CC"/>
          </a:solidFill>
        </a:ln>
      </dgm:spPr>
      <dgm:t>
        <a:bodyPr/>
        <a:lstStyle/>
        <a:p>
          <a:r>
            <a:rPr lang="en-US" sz="1800" dirty="0" smtClean="0"/>
            <a:t>Milestones have been reached</a:t>
          </a:r>
          <a:endParaRPr lang="en-US" sz="1800" dirty="0"/>
        </a:p>
      </dgm:t>
    </dgm:pt>
    <dgm:pt modelId="{8E34DBE3-44E8-43BA-81DA-19DB82D3B500}" type="parTrans" cxnId="{234588C0-0EB0-4693-AA1C-4747730F5D2F}">
      <dgm:prSet/>
      <dgm:spPr/>
      <dgm:t>
        <a:bodyPr/>
        <a:lstStyle/>
        <a:p>
          <a:endParaRPr lang="en-US"/>
        </a:p>
      </dgm:t>
    </dgm:pt>
    <dgm:pt modelId="{BE662C8D-B91E-42D3-B117-EA379ABE1ADF}" type="sibTrans" cxnId="{234588C0-0EB0-4693-AA1C-4747730F5D2F}">
      <dgm:prSet/>
      <dgm:spPr/>
      <dgm:t>
        <a:bodyPr/>
        <a:lstStyle/>
        <a:p>
          <a:endParaRPr lang="en-US"/>
        </a:p>
      </dgm:t>
    </dgm:pt>
    <dgm:pt modelId="{EEDEDA06-B7BA-4CEC-977B-DA5D11B832AD}">
      <dgm:prSet phldrT="[Text]" custT="1"/>
      <dgm:spPr>
        <a:ln>
          <a:solidFill>
            <a:srgbClr val="3333CC"/>
          </a:solidFill>
        </a:ln>
      </dgm:spPr>
      <dgm:t>
        <a:bodyPr/>
        <a:lstStyle/>
        <a:p>
          <a:r>
            <a:rPr lang="en-US" sz="1800" dirty="0" smtClean="0"/>
            <a:t>All company needs is capital</a:t>
          </a:r>
          <a:endParaRPr lang="en-US" sz="1800" dirty="0"/>
        </a:p>
      </dgm:t>
    </dgm:pt>
    <dgm:pt modelId="{DC2D1505-9A07-4482-9FDC-C2010E7FECC5}" type="parTrans" cxnId="{AA388AC7-0D6B-4754-B4E4-C77F3807B5F0}">
      <dgm:prSet/>
      <dgm:spPr/>
      <dgm:t>
        <a:bodyPr/>
        <a:lstStyle/>
        <a:p>
          <a:endParaRPr lang="en-US"/>
        </a:p>
      </dgm:t>
    </dgm:pt>
    <dgm:pt modelId="{15D494AB-B9F4-48E0-83B7-7D92963F5436}" type="sibTrans" cxnId="{AA388AC7-0D6B-4754-B4E4-C77F3807B5F0}">
      <dgm:prSet/>
      <dgm:spPr/>
      <dgm:t>
        <a:bodyPr/>
        <a:lstStyle/>
        <a:p>
          <a:endParaRPr lang="en-US"/>
        </a:p>
      </dgm:t>
    </dgm:pt>
    <dgm:pt modelId="{98FAE8A1-6034-4013-B25F-0C67EBFB2A9F}">
      <dgm:prSet custT="1"/>
      <dgm:spPr>
        <a:ln>
          <a:solidFill>
            <a:srgbClr val="3333CC"/>
          </a:solidFill>
        </a:ln>
      </dgm:spPr>
      <dgm:t>
        <a:bodyPr/>
        <a:lstStyle/>
        <a:p>
          <a:r>
            <a:rPr lang="en-US" sz="1800" dirty="0" smtClean="0"/>
            <a:t>Company has sustainable profitable operations</a:t>
          </a:r>
          <a:endParaRPr lang="en-US" sz="1800" dirty="0"/>
        </a:p>
      </dgm:t>
    </dgm:pt>
    <dgm:pt modelId="{593B5472-520E-477F-8388-22E0F9E60707}" type="parTrans" cxnId="{5854D259-1392-4588-A04C-B7F28372FEBB}">
      <dgm:prSet/>
      <dgm:spPr/>
      <dgm:t>
        <a:bodyPr/>
        <a:lstStyle/>
        <a:p>
          <a:endParaRPr lang="en-US"/>
        </a:p>
      </dgm:t>
    </dgm:pt>
    <dgm:pt modelId="{E57F22DD-1E24-4138-AFAC-39290C5CE919}" type="sibTrans" cxnId="{5854D259-1392-4588-A04C-B7F28372FEBB}">
      <dgm:prSet/>
      <dgm:spPr/>
      <dgm:t>
        <a:bodyPr/>
        <a:lstStyle/>
        <a:p>
          <a:endParaRPr lang="en-US"/>
        </a:p>
      </dgm:t>
    </dgm:pt>
    <dgm:pt modelId="{D6542A8F-BC49-4C50-8051-8D46C805A1BB}">
      <dgm:prSet phldrT="[Text]" custT="1"/>
      <dgm:spPr>
        <a:ln>
          <a:solidFill>
            <a:srgbClr val="3333CC"/>
          </a:solidFill>
        </a:ln>
      </dgm:spPr>
      <dgm:t>
        <a:bodyPr/>
        <a:lstStyle/>
        <a:p>
          <a:r>
            <a:rPr lang="en-US" sz="1800" dirty="0" smtClean="0"/>
            <a:t>As much of a science as we have</a:t>
          </a:r>
          <a:endParaRPr lang="en-US" sz="1800" dirty="0"/>
        </a:p>
      </dgm:t>
    </dgm:pt>
    <dgm:pt modelId="{0C0F7786-4F72-4938-8FC6-77DB7A4106E9}" type="parTrans" cxnId="{3543F5BE-10BA-406B-A8EE-F2E069D9A357}">
      <dgm:prSet/>
      <dgm:spPr/>
      <dgm:t>
        <a:bodyPr/>
        <a:lstStyle/>
        <a:p>
          <a:endParaRPr lang="en-US"/>
        </a:p>
      </dgm:t>
    </dgm:pt>
    <dgm:pt modelId="{8B8FA976-2039-4050-89AE-8056219FAC85}" type="sibTrans" cxnId="{3543F5BE-10BA-406B-A8EE-F2E069D9A357}">
      <dgm:prSet/>
      <dgm:spPr/>
      <dgm:t>
        <a:bodyPr/>
        <a:lstStyle/>
        <a:p>
          <a:endParaRPr lang="en-US"/>
        </a:p>
      </dgm:t>
    </dgm:pt>
    <dgm:pt modelId="{91C12C9A-8AF8-43A7-A55D-365DDBD535F5}">
      <dgm:prSet phldrT="[Text]" custT="1"/>
      <dgm:spPr>
        <a:ln>
          <a:solidFill>
            <a:srgbClr val="3333CC"/>
          </a:solidFill>
        </a:ln>
      </dgm:spPr>
      <dgm:t>
        <a:bodyPr/>
        <a:lstStyle/>
        <a:p>
          <a:r>
            <a:rPr lang="en-US" sz="1800" dirty="0" smtClean="0"/>
            <a:t>Information is readily available to all potential shareholders.</a:t>
          </a:r>
          <a:endParaRPr lang="en-US" sz="1800" dirty="0"/>
        </a:p>
      </dgm:t>
    </dgm:pt>
    <dgm:pt modelId="{DA562A52-7A82-4472-A674-78390A8B3A99}" type="parTrans" cxnId="{FE19F6EB-C195-45D3-A6EA-AE8226CD9365}">
      <dgm:prSet/>
      <dgm:spPr/>
      <dgm:t>
        <a:bodyPr/>
        <a:lstStyle/>
        <a:p>
          <a:endParaRPr lang="en-US"/>
        </a:p>
      </dgm:t>
    </dgm:pt>
    <dgm:pt modelId="{F30D8836-49B6-438C-AD53-B88B89FE236E}" type="sibTrans" cxnId="{FE19F6EB-C195-45D3-A6EA-AE8226CD9365}">
      <dgm:prSet/>
      <dgm:spPr/>
      <dgm:t>
        <a:bodyPr/>
        <a:lstStyle/>
        <a:p>
          <a:endParaRPr lang="en-US"/>
        </a:p>
      </dgm:t>
    </dgm:pt>
    <dgm:pt modelId="{AC0FED33-8EBA-43EF-9965-348EE7DE5947}">
      <dgm:prSet custT="1"/>
      <dgm:spPr>
        <a:ln>
          <a:solidFill>
            <a:srgbClr val="3333CC"/>
          </a:solidFill>
        </a:ln>
      </dgm:spPr>
      <dgm:t>
        <a:bodyPr/>
        <a:lstStyle/>
        <a:p>
          <a:r>
            <a:rPr lang="en-US" sz="1800" dirty="0" smtClean="0"/>
            <a:t>Mezzanine capital relies on cash flow and credit markets</a:t>
          </a:r>
          <a:endParaRPr lang="en-US" sz="1800" dirty="0"/>
        </a:p>
      </dgm:t>
    </dgm:pt>
    <dgm:pt modelId="{F9FFE124-1DF4-48C1-94B2-AC6288ECFCAB}" type="parTrans" cxnId="{97CA89E5-FD77-4DF0-85EE-BA28A81D2448}">
      <dgm:prSet/>
      <dgm:spPr/>
      <dgm:t>
        <a:bodyPr/>
        <a:lstStyle/>
        <a:p>
          <a:endParaRPr lang="en-US"/>
        </a:p>
      </dgm:t>
    </dgm:pt>
    <dgm:pt modelId="{8F5AEDA5-2F20-4C69-87D3-16E68F3D7B86}" type="sibTrans" cxnId="{97CA89E5-FD77-4DF0-85EE-BA28A81D2448}">
      <dgm:prSet/>
      <dgm:spPr/>
      <dgm:t>
        <a:bodyPr/>
        <a:lstStyle/>
        <a:p>
          <a:endParaRPr lang="en-US"/>
        </a:p>
      </dgm:t>
    </dgm:pt>
    <dgm:pt modelId="{C3205C74-9785-4C1A-B8E0-BDE33EC30B91}" type="pres">
      <dgm:prSet presAssocID="{26D69082-88D0-4749-AC7C-37AA54F5DED1}" presName="linearFlow" presStyleCnt="0">
        <dgm:presLayoutVars>
          <dgm:dir/>
          <dgm:animLvl val="lvl"/>
          <dgm:resizeHandles val="exact"/>
        </dgm:presLayoutVars>
      </dgm:prSet>
      <dgm:spPr/>
      <dgm:t>
        <a:bodyPr/>
        <a:lstStyle/>
        <a:p>
          <a:endParaRPr lang="en-US"/>
        </a:p>
      </dgm:t>
    </dgm:pt>
    <dgm:pt modelId="{CA96576C-09B3-4275-AAE6-4EAEF4DC306C}" type="pres">
      <dgm:prSet presAssocID="{19CD5ED9-576A-4346-9343-57E2B097BB8C}" presName="composite" presStyleCnt="0"/>
      <dgm:spPr/>
    </dgm:pt>
    <dgm:pt modelId="{8A8F4A6C-3C05-4AC9-B209-FBFBC7DC5460}" type="pres">
      <dgm:prSet presAssocID="{19CD5ED9-576A-4346-9343-57E2B097BB8C}" presName="parentText" presStyleLbl="alignNode1" presStyleIdx="0" presStyleCnt="3" custLinFactNeighborY="1290">
        <dgm:presLayoutVars>
          <dgm:chMax val="1"/>
          <dgm:bulletEnabled val="1"/>
        </dgm:presLayoutVars>
      </dgm:prSet>
      <dgm:spPr/>
      <dgm:t>
        <a:bodyPr/>
        <a:lstStyle/>
        <a:p>
          <a:endParaRPr lang="en-US"/>
        </a:p>
      </dgm:t>
    </dgm:pt>
    <dgm:pt modelId="{C264C75D-66DA-475F-BB5F-FE9C56AD7894}" type="pres">
      <dgm:prSet presAssocID="{19CD5ED9-576A-4346-9343-57E2B097BB8C}" presName="descendantText" presStyleLbl="alignAcc1" presStyleIdx="0" presStyleCnt="3" custLinFactNeighborX="0" custLinFactNeighborY="1984">
        <dgm:presLayoutVars>
          <dgm:bulletEnabled val="1"/>
        </dgm:presLayoutVars>
      </dgm:prSet>
      <dgm:spPr/>
      <dgm:t>
        <a:bodyPr/>
        <a:lstStyle/>
        <a:p>
          <a:endParaRPr lang="en-US"/>
        </a:p>
      </dgm:t>
    </dgm:pt>
    <dgm:pt modelId="{F4EC0E75-5A03-4E10-843F-56F40D274416}" type="pres">
      <dgm:prSet presAssocID="{F67233AC-F1D5-4740-9AE4-6D6060F10F84}" presName="sp" presStyleCnt="0"/>
      <dgm:spPr/>
    </dgm:pt>
    <dgm:pt modelId="{67DDFE4D-4B8E-43A3-B67C-2FEA7C465CDD}" type="pres">
      <dgm:prSet presAssocID="{6B157AF4-268E-45D8-86CE-A133688065AD}" presName="composite" presStyleCnt="0"/>
      <dgm:spPr/>
    </dgm:pt>
    <dgm:pt modelId="{331F39FE-EFF4-484E-AD96-CECC6A0F8710}" type="pres">
      <dgm:prSet presAssocID="{6B157AF4-268E-45D8-86CE-A133688065AD}" presName="parentText" presStyleLbl="alignNode1" presStyleIdx="1" presStyleCnt="3" custLinFactNeighborY="2580">
        <dgm:presLayoutVars>
          <dgm:chMax val="1"/>
          <dgm:bulletEnabled val="1"/>
        </dgm:presLayoutVars>
      </dgm:prSet>
      <dgm:spPr/>
      <dgm:t>
        <a:bodyPr/>
        <a:lstStyle/>
        <a:p>
          <a:endParaRPr lang="en-US"/>
        </a:p>
      </dgm:t>
    </dgm:pt>
    <dgm:pt modelId="{832F9572-3DB0-4DB0-AF9C-903369D02290}" type="pres">
      <dgm:prSet presAssocID="{6B157AF4-268E-45D8-86CE-A133688065AD}" presName="descendantText" presStyleLbl="alignAcc1" presStyleIdx="1" presStyleCnt="3" custLinFactNeighborX="0" custLinFactNeighborY="4009">
        <dgm:presLayoutVars>
          <dgm:bulletEnabled val="1"/>
        </dgm:presLayoutVars>
      </dgm:prSet>
      <dgm:spPr/>
      <dgm:t>
        <a:bodyPr/>
        <a:lstStyle/>
        <a:p>
          <a:endParaRPr lang="en-US"/>
        </a:p>
      </dgm:t>
    </dgm:pt>
    <dgm:pt modelId="{7FFAD08D-7A18-4E6F-BE9E-D7523BF5DFA8}" type="pres">
      <dgm:prSet presAssocID="{60C4654E-FD81-4910-84F4-ED36E04092A5}" presName="sp" presStyleCnt="0"/>
      <dgm:spPr/>
    </dgm:pt>
    <dgm:pt modelId="{4D1229A2-27E7-4B72-B53D-7A2A4CBE325F}" type="pres">
      <dgm:prSet presAssocID="{2D01D85F-DE81-4068-AB8C-564F23101A8A}" presName="composite" presStyleCnt="0"/>
      <dgm:spPr/>
    </dgm:pt>
    <dgm:pt modelId="{21AC1C69-89C2-49FB-9978-61992743F652}" type="pres">
      <dgm:prSet presAssocID="{2D01D85F-DE81-4068-AB8C-564F23101A8A}" presName="parentText" presStyleLbl="alignNode1" presStyleIdx="2" presStyleCnt="3" custLinFactNeighborX="0" custLinFactNeighborY="-14686">
        <dgm:presLayoutVars>
          <dgm:chMax val="1"/>
          <dgm:bulletEnabled val="1"/>
        </dgm:presLayoutVars>
      </dgm:prSet>
      <dgm:spPr/>
      <dgm:t>
        <a:bodyPr/>
        <a:lstStyle/>
        <a:p>
          <a:endParaRPr lang="en-US"/>
        </a:p>
      </dgm:t>
    </dgm:pt>
    <dgm:pt modelId="{3CBC32A7-B1CD-40F6-A174-6C753A1816AC}" type="pres">
      <dgm:prSet presAssocID="{2D01D85F-DE81-4068-AB8C-564F23101A8A}" presName="descendantText" presStyleLbl="alignAcc1" presStyleIdx="2" presStyleCnt="3" custScaleY="150507" custLinFactNeighborX="0" custLinFactNeighborY="-1984">
        <dgm:presLayoutVars>
          <dgm:bulletEnabled val="1"/>
        </dgm:presLayoutVars>
      </dgm:prSet>
      <dgm:spPr/>
      <dgm:t>
        <a:bodyPr/>
        <a:lstStyle/>
        <a:p>
          <a:endParaRPr lang="en-US"/>
        </a:p>
      </dgm:t>
    </dgm:pt>
  </dgm:ptLst>
  <dgm:cxnLst>
    <dgm:cxn modelId="{C1C77029-82D9-4E72-960E-DEAA6FEFEAFE}" type="presOf" srcId="{2D01D85F-DE81-4068-AB8C-564F23101A8A}" destId="{21AC1C69-89C2-49FB-9978-61992743F652}" srcOrd="0" destOrd="0" presId="urn:microsoft.com/office/officeart/2005/8/layout/chevron2"/>
    <dgm:cxn modelId="{BBE12F49-A2FF-4510-8669-1D50EFC25545}" srcId="{26D69082-88D0-4749-AC7C-37AA54F5DED1}" destId="{19CD5ED9-576A-4346-9343-57E2B097BB8C}" srcOrd="0" destOrd="0" parTransId="{24AAA7BC-734F-46AE-A83B-6E3F3494E83E}" sibTransId="{F67233AC-F1D5-4740-9AE4-6D6060F10F84}"/>
    <dgm:cxn modelId="{19BECF3A-E3C3-4696-AF0D-2A42111277F7}" type="presOf" srcId="{19CD5ED9-576A-4346-9343-57E2B097BB8C}" destId="{8A8F4A6C-3C05-4AC9-B209-FBFBC7DC5460}" srcOrd="0" destOrd="0" presId="urn:microsoft.com/office/officeart/2005/8/layout/chevron2"/>
    <dgm:cxn modelId="{9937A647-24E9-4949-8387-9BEA5FBE062A}" type="presOf" srcId="{26D69082-88D0-4749-AC7C-37AA54F5DED1}" destId="{C3205C74-9785-4C1A-B8E0-BDE33EC30B91}" srcOrd="0" destOrd="0" presId="urn:microsoft.com/office/officeart/2005/8/layout/chevron2"/>
    <dgm:cxn modelId="{7BB36007-3911-4C8C-B01C-4D02F3AE06D9}" type="presOf" srcId="{98FAE8A1-6034-4013-B25F-0C67EBFB2A9F}" destId="{832F9572-3DB0-4DB0-AF9C-903369D02290}" srcOrd="0" destOrd="0" presId="urn:microsoft.com/office/officeart/2005/8/layout/chevron2"/>
    <dgm:cxn modelId="{CA55EF1F-E885-4FC5-90FA-CF5B27C63491}" srcId="{19CD5ED9-576A-4346-9343-57E2B097BB8C}" destId="{B3039719-2326-477D-9CD6-F155F034BC6A}" srcOrd="0" destOrd="0" parTransId="{186D2C4C-F274-4526-9FC1-42FC38D81675}" sibTransId="{D5B3B6F8-5668-4CB9-8C3A-C5147EC2ACC3}"/>
    <dgm:cxn modelId="{9FC4EF25-972B-424A-A782-52A2B6C3E95B}" type="presOf" srcId="{EEDEDA06-B7BA-4CEC-977B-DA5D11B832AD}" destId="{C264C75D-66DA-475F-BB5F-FE9C56AD7894}" srcOrd="0" destOrd="2" presId="urn:microsoft.com/office/officeart/2005/8/layout/chevron2"/>
    <dgm:cxn modelId="{332DBC4C-8C88-4B30-88C5-366707871B37}" srcId="{2D01D85F-DE81-4068-AB8C-564F23101A8A}" destId="{777109EB-D51A-454E-8F0D-B03C38C6FFD3}" srcOrd="0" destOrd="0" parTransId="{3F990D18-730E-457A-BC07-1B617FE171E2}" sibTransId="{FDDC9152-5C1F-4828-BBFA-7AA101E54FF9}"/>
    <dgm:cxn modelId="{AA388AC7-0D6B-4754-B4E4-C77F3807B5F0}" srcId="{19CD5ED9-576A-4346-9343-57E2B097BB8C}" destId="{EEDEDA06-B7BA-4CEC-977B-DA5D11B832AD}" srcOrd="2" destOrd="0" parTransId="{DC2D1505-9A07-4482-9FDC-C2010E7FECC5}" sibTransId="{15D494AB-B9F4-48E0-83B7-7D92963F5436}"/>
    <dgm:cxn modelId="{3543F5BE-10BA-406B-A8EE-F2E069D9A357}" srcId="{2D01D85F-DE81-4068-AB8C-564F23101A8A}" destId="{D6542A8F-BC49-4C50-8051-8D46C805A1BB}" srcOrd="2" destOrd="0" parTransId="{0C0F7786-4F72-4938-8FC6-77DB7A4106E9}" sibTransId="{8B8FA976-2039-4050-89AE-8056219FAC85}"/>
    <dgm:cxn modelId="{97CA89E5-FD77-4DF0-85EE-BA28A81D2448}" srcId="{6B157AF4-268E-45D8-86CE-A133688065AD}" destId="{AC0FED33-8EBA-43EF-9965-348EE7DE5947}" srcOrd="1" destOrd="0" parTransId="{F9FFE124-1DF4-48C1-94B2-AC6288ECFCAB}" sibTransId="{8F5AEDA5-2F20-4C69-87D3-16E68F3D7B86}"/>
    <dgm:cxn modelId="{5854D259-1392-4588-A04C-B7F28372FEBB}" srcId="{6B157AF4-268E-45D8-86CE-A133688065AD}" destId="{98FAE8A1-6034-4013-B25F-0C67EBFB2A9F}" srcOrd="0" destOrd="0" parTransId="{593B5472-520E-477F-8388-22E0F9E60707}" sibTransId="{E57F22DD-1E24-4138-AFAC-39290C5CE919}"/>
    <dgm:cxn modelId="{288041F5-5CA8-4B4E-A735-B18A2402869C}" srcId="{26D69082-88D0-4749-AC7C-37AA54F5DED1}" destId="{6B157AF4-268E-45D8-86CE-A133688065AD}" srcOrd="1" destOrd="0" parTransId="{96662F46-A953-49E2-88EC-929497D1A295}" sibTransId="{60C4654E-FD81-4910-84F4-ED36E04092A5}"/>
    <dgm:cxn modelId="{3FC1D896-7CAF-44B4-9AF9-48CD0F2A714A}" type="presOf" srcId="{6B157AF4-268E-45D8-86CE-A133688065AD}" destId="{331F39FE-EFF4-484E-AD96-CECC6A0F8710}" srcOrd="0" destOrd="0" presId="urn:microsoft.com/office/officeart/2005/8/layout/chevron2"/>
    <dgm:cxn modelId="{C6D839E8-59E0-4146-8250-5A5E50B29693}" type="presOf" srcId="{B3039719-2326-477D-9CD6-F155F034BC6A}" destId="{C264C75D-66DA-475F-BB5F-FE9C56AD7894}" srcOrd="0" destOrd="0" presId="urn:microsoft.com/office/officeart/2005/8/layout/chevron2"/>
    <dgm:cxn modelId="{234588C0-0EB0-4693-AA1C-4747730F5D2F}" srcId="{19CD5ED9-576A-4346-9343-57E2B097BB8C}" destId="{2CB2AB0C-20EF-482B-9796-105AB8EA79E2}" srcOrd="1" destOrd="0" parTransId="{8E34DBE3-44E8-43BA-81DA-19DB82D3B500}" sibTransId="{BE662C8D-B91E-42D3-B117-EA379ABE1ADF}"/>
    <dgm:cxn modelId="{8E39A981-AD34-493F-BCD6-586E1A10F75E}" type="presOf" srcId="{AC0FED33-8EBA-43EF-9965-348EE7DE5947}" destId="{832F9572-3DB0-4DB0-AF9C-903369D02290}" srcOrd="0" destOrd="1" presId="urn:microsoft.com/office/officeart/2005/8/layout/chevron2"/>
    <dgm:cxn modelId="{FE19F6EB-C195-45D3-A6EA-AE8226CD9365}" srcId="{2D01D85F-DE81-4068-AB8C-564F23101A8A}" destId="{91C12C9A-8AF8-43A7-A55D-365DDBD535F5}" srcOrd="1" destOrd="0" parTransId="{DA562A52-7A82-4472-A674-78390A8B3A99}" sibTransId="{F30D8836-49B6-438C-AD53-B88B89FE236E}"/>
    <dgm:cxn modelId="{5D86C381-7A28-4AE4-8FC9-8E0D14DAAD31}" type="presOf" srcId="{2CB2AB0C-20EF-482B-9796-105AB8EA79E2}" destId="{C264C75D-66DA-475F-BB5F-FE9C56AD7894}" srcOrd="0" destOrd="1" presId="urn:microsoft.com/office/officeart/2005/8/layout/chevron2"/>
    <dgm:cxn modelId="{2F3388A3-F788-4477-966D-810FC4F8D7A0}" type="presOf" srcId="{D6542A8F-BC49-4C50-8051-8D46C805A1BB}" destId="{3CBC32A7-B1CD-40F6-A174-6C753A1816AC}" srcOrd="0" destOrd="2" presId="urn:microsoft.com/office/officeart/2005/8/layout/chevron2"/>
    <dgm:cxn modelId="{828E536A-9279-465D-8C52-B6CEF377D819}" type="presOf" srcId="{91C12C9A-8AF8-43A7-A55D-365DDBD535F5}" destId="{3CBC32A7-B1CD-40F6-A174-6C753A1816AC}" srcOrd="0" destOrd="1" presId="urn:microsoft.com/office/officeart/2005/8/layout/chevron2"/>
    <dgm:cxn modelId="{4A254550-E90E-463F-BB21-1D8BD94F8F70}" type="presOf" srcId="{777109EB-D51A-454E-8F0D-B03C38C6FFD3}" destId="{3CBC32A7-B1CD-40F6-A174-6C753A1816AC}" srcOrd="0" destOrd="0" presId="urn:microsoft.com/office/officeart/2005/8/layout/chevron2"/>
    <dgm:cxn modelId="{2014AA5C-243C-4EDB-87FB-EA2BB5B73C27}" srcId="{26D69082-88D0-4749-AC7C-37AA54F5DED1}" destId="{2D01D85F-DE81-4068-AB8C-564F23101A8A}" srcOrd="2" destOrd="0" parTransId="{40232FB5-EF6E-4887-B987-58F348EC3AFE}" sibTransId="{6EC32FED-2957-43FA-AF9D-50142B52390A}"/>
    <dgm:cxn modelId="{1EC8D344-2D76-4B8A-8277-8B4030DEC2E7}" type="presParOf" srcId="{C3205C74-9785-4C1A-B8E0-BDE33EC30B91}" destId="{CA96576C-09B3-4275-AAE6-4EAEF4DC306C}" srcOrd="0" destOrd="0" presId="urn:microsoft.com/office/officeart/2005/8/layout/chevron2"/>
    <dgm:cxn modelId="{98AF7F61-1108-4391-9625-C9DE7D7A87D5}" type="presParOf" srcId="{CA96576C-09B3-4275-AAE6-4EAEF4DC306C}" destId="{8A8F4A6C-3C05-4AC9-B209-FBFBC7DC5460}" srcOrd="0" destOrd="0" presId="urn:microsoft.com/office/officeart/2005/8/layout/chevron2"/>
    <dgm:cxn modelId="{AAF04354-4685-4785-8F11-90FF014027D0}" type="presParOf" srcId="{CA96576C-09B3-4275-AAE6-4EAEF4DC306C}" destId="{C264C75D-66DA-475F-BB5F-FE9C56AD7894}" srcOrd="1" destOrd="0" presId="urn:microsoft.com/office/officeart/2005/8/layout/chevron2"/>
    <dgm:cxn modelId="{288DC331-592E-4327-ACF2-4DB236FD4982}" type="presParOf" srcId="{C3205C74-9785-4C1A-B8E0-BDE33EC30B91}" destId="{F4EC0E75-5A03-4E10-843F-56F40D274416}" srcOrd="1" destOrd="0" presId="urn:microsoft.com/office/officeart/2005/8/layout/chevron2"/>
    <dgm:cxn modelId="{6D53D095-CF02-4E9E-A93A-266E5FB1D378}" type="presParOf" srcId="{C3205C74-9785-4C1A-B8E0-BDE33EC30B91}" destId="{67DDFE4D-4B8E-43A3-B67C-2FEA7C465CDD}" srcOrd="2" destOrd="0" presId="urn:microsoft.com/office/officeart/2005/8/layout/chevron2"/>
    <dgm:cxn modelId="{572EDCD9-71B8-43FF-BFFE-93F1138A507C}" type="presParOf" srcId="{67DDFE4D-4B8E-43A3-B67C-2FEA7C465CDD}" destId="{331F39FE-EFF4-484E-AD96-CECC6A0F8710}" srcOrd="0" destOrd="0" presId="urn:microsoft.com/office/officeart/2005/8/layout/chevron2"/>
    <dgm:cxn modelId="{B167B98E-20BB-40DD-A6E8-CFD7A707858E}" type="presParOf" srcId="{67DDFE4D-4B8E-43A3-B67C-2FEA7C465CDD}" destId="{832F9572-3DB0-4DB0-AF9C-903369D02290}" srcOrd="1" destOrd="0" presId="urn:microsoft.com/office/officeart/2005/8/layout/chevron2"/>
    <dgm:cxn modelId="{E0A89FD6-6A94-4F49-9502-162352F83509}" type="presParOf" srcId="{C3205C74-9785-4C1A-B8E0-BDE33EC30B91}" destId="{7FFAD08D-7A18-4E6F-BE9E-D7523BF5DFA8}" srcOrd="3" destOrd="0" presId="urn:microsoft.com/office/officeart/2005/8/layout/chevron2"/>
    <dgm:cxn modelId="{EC6CF3C8-0430-4DAE-9276-EDCF22B58B62}" type="presParOf" srcId="{C3205C74-9785-4C1A-B8E0-BDE33EC30B91}" destId="{4D1229A2-27E7-4B72-B53D-7A2A4CBE325F}" srcOrd="4" destOrd="0" presId="urn:microsoft.com/office/officeart/2005/8/layout/chevron2"/>
    <dgm:cxn modelId="{A116CF2C-65A2-42FE-81D3-19DF18778BD5}" type="presParOf" srcId="{4D1229A2-27E7-4B72-B53D-7A2A4CBE325F}" destId="{21AC1C69-89C2-49FB-9978-61992743F652}" srcOrd="0" destOrd="0" presId="urn:microsoft.com/office/officeart/2005/8/layout/chevron2"/>
    <dgm:cxn modelId="{7C8F1D6D-E703-47D0-8A91-7274D434E18B}" type="presParOf" srcId="{4D1229A2-27E7-4B72-B53D-7A2A4CBE325F}" destId="{3CBC32A7-B1CD-40F6-A174-6C753A1816AC}"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CA25EAF-4AF4-43CC-B020-C71068079432}">
      <dsp:nvSpPr>
        <dsp:cNvPr id="0" name=""/>
        <dsp:cNvSpPr/>
      </dsp:nvSpPr>
      <dsp:spPr>
        <a:xfrm>
          <a:off x="0" y="296058"/>
          <a:ext cx="7091363" cy="478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73AC049-68CE-4223-929E-307CB1875ED9}">
      <dsp:nvSpPr>
        <dsp:cNvPr id="0" name=""/>
        <dsp:cNvSpPr/>
      </dsp:nvSpPr>
      <dsp:spPr>
        <a:xfrm>
          <a:off x="354568" y="15618"/>
          <a:ext cx="4963954" cy="560880"/>
        </a:xfrm>
        <a:prstGeom prst="roundRect">
          <a:avLst/>
        </a:prstGeom>
        <a:solidFill>
          <a:srgbClr val="3333C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7626" tIns="0" rIns="187626" bIns="0" numCol="1" spcCol="1270" anchor="ctr" anchorCtr="0">
          <a:noAutofit/>
        </a:bodyPr>
        <a:lstStyle/>
        <a:p>
          <a:pPr lvl="0" algn="l" defTabSz="711200">
            <a:lnSpc>
              <a:spcPct val="90000"/>
            </a:lnSpc>
            <a:spcBef>
              <a:spcPct val="0"/>
            </a:spcBef>
            <a:spcAft>
              <a:spcPct val="35000"/>
            </a:spcAft>
          </a:pPr>
          <a:r>
            <a:rPr lang="en-US" sz="1600" b="1" kern="1200" dirty="0" smtClean="0">
              <a:solidFill>
                <a:schemeClr val="bg1"/>
              </a:solidFill>
              <a:latin typeface="Arial" pitchFamily="34" charset="0"/>
              <a:cs typeface="Arial" pitchFamily="34" charset="0"/>
            </a:rPr>
            <a:t>Introduction</a:t>
          </a:r>
          <a:endParaRPr lang="en-US" sz="1600" b="1" kern="1200" dirty="0">
            <a:solidFill>
              <a:schemeClr val="bg1"/>
            </a:solidFill>
            <a:latin typeface="Arial" pitchFamily="34" charset="0"/>
            <a:cs typeface="Arial" pitchFamily="34" charset="0"/>
          </a:endParaRPr>
        </a:p>
      </dsp:txBody>
      <dsp:txXfrm>
        <a:off x="354568" y="15618"/>
        <a:ext cx="4963954" cy="560880"/>
      </dsp:txXfrm>
    </dsp:sp>
    <dsp:sp modelId="{6DE1F192-F0C0-4F45-9995-85CDF1B7A42D}">
      <dsp:nvSpPr>
        <dsp:cNvPr id="0" name=""/>
        <dsp:cNvSpPr/>
      </dsp:nvSpPr>
      <dsp:spPr>
        <a:xfrm>
          <a:off x="0" y="1157898"/>
          <a:ext cx="7091363" cy="478800"/>
        </a:xfrm>
        <a:prstGeom prst="rect">
          <a:avLst/>
        </a:prstGeom>
        <a:solidFill>
          <a:schemeClr val="lt1">
            <a:alpha val="90000"/>
            <a:hueOff val="0"/>
            <a:satOff val="0"/>
            <a:lumOff val="0"/>
            <a:alphaOff val="0"/>
          </a:schemeClr>
        </a:solidFill>
        <a:ln w="9525" cap="flat" cmpd="sng" algn="ctr">
          <a:solidFill>
            <a:schemeClr val="bg1">
              <a:lumMod val="50000"/>
            </a:schemeClr>
          </a:solidFill>
          <a:prstDash val="solid"/>
        </a:ln>
        <a:effectLst/>
      </dsp:spPr>
      <dsp:style>
        <a:lnRef idx="1">
          <a:scrgbClr r="0" g="0" b="0"/>
        </a:lnRef>
        <a:fillRef idx="1">
          <a:scrgbClr r="0" g="0" b="0"/>
        </a:fillRef>
        <a:effectRef idx="0">
          <a:scrgbClr r="0" g="0" b="0"/>
        </a:effectRef>
        <a:fontRef idx="minor"/>
      </dsp:style>
    </dsp:sp>
    <dsp:sp modelId="{1E3C56F2-1576-40A7-8AA4-D8EEF79A4ED9}">
      <dsp:nvSpPr>
        <dsp:cNvPr id="0" name=""/>
        <dsp:cNvSpPr/>
      </dsp:nvSpPr>
      <dsp:spPr>
        <a:xfrm>
          <a:off x="354568" y="877458"/>
          <a:ext cx="4963954" cy="560880"/>
        </a:xfrm>
        <a:prstGeom prst="roundRect">
          <a:avLst/>
        </a:prstGeom>
        <a:solidFill>
          <a:srgbClr val="3333C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7626" tIns="0" rIns="187626"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b="1" kern="1200" dirty="0" smtClean="0">
              <a:solidFill>
                <a:schemeClr val="bg1"/>
              </a:solidFill>
              <a:latin typeface="Arial" pitchFamily="34" charset="0"/>
              <a:cs typeface="Arial" pitchFamily="34" charset="0"/>
            </a:rPr>
            <a:t>Traditional Valuation Approaches</a:t>
          </a:r>
        </a:p>
      </dsp:txBody>
      <dsp:txXfrm>
        <a:off x="354568" y="877458"/>
        <a:ext cx="4963954" cy="560880"/>
      </dsp:txXfrm>
    </dsp:sp>
    <dsp:sp modelId="{27AE0A03-5348-47F6-B97D-C74BD782ECB0}">
      <dsp:nvSpPr>
        <dsp:cNvPr id="0" name=""/>
        <dsp:cNvSpPr/>
      </dsp:nvSpPr>
      <dsp:spPr>
        <a:xfrm>
          <a:off x="0" y="2019738"/>
          <a:ext cx="7091363" cy="478800"/>
        </a:xfrm>
        <a:prstGeom prst="rect">
          <a:avLst/>
        </a:prstGeom>
        <a:solidFill>
          <a:schemeClr val="lt1">
            <a:alpha val="90000"/>
            <a:hueOff val="0"/>
            <a:satOff val="0"/>
            <a:lumOff val="0"/>
            <a:alphaOff val="0"/>
          </a:schemeClr>
        </a:solidFill>
        <a:ln w="9525" cap="flat" cmpd="sng" algn="ctr">
          <a:solidFill>
            <a:schemeClr val="bg1">
              <a:lumMod val="50000"/>
            </a:schemeClr>
          </a:solidFill>
          <a:prstDash val="solid"/>
        </a:ln>
        <a:effectLst/>
      </dsp:spPr>
      <dsp:style>
        <a:lnRef idx="1">
          <a:scrgbClr r="0" g="0" b="0"/>
        </a:lnRef>
        <a:fillRef idx="1">
          <a:scrgbClr r="0" g="0" b="0"/>
        </a:fillRef>
        <a:effectRef idx="0">
          <a:scrgbClr r="0" g="0" b="0"/>
        </a:effectRef>
        <a:fontRef idx="minor"/>
      </dsp:style>
    </dsp:sp>
    <dsp:sp modelId="{57926DBD-BCD3-4BFD-A12A-11EB34CE5C2C}">
      <dsp:nvSpPr>
        <dsp:cNvPr id="0" name=""/>
        <dsp:cNvSpPr/>
      </dsp:nvSpPr>
      <dsp:spPr>
        <a:xfrm>
          <a:off x="354568" y="1739298"/>
          <a:ext cx="4963954" cy="560880"/>
        </a:xfrm>
        <a:prstGeom prst="roundRect">
          <a:avLst/>
        </a:prstGeom>
        <a:solidFill>
          <a:srgbClr val="3333C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7626" tIns="0" rIns="187626" bIns="0" numCol="1" spcCol="1270" anchor="ctr" anchorCtr="0">
          <a:noAutofit/>
        </a:bodyPr>
        <a:lstStyle/>
        <a:p>
          <a:pPr lvl="0" algn="l" defTabSz="711200">
            <a:lnSpc>
              <a:spcPct val="90000"/>
            </a:lnSpc>
            <a:spcBef>
              <a:spcPct val="0"/>
            </a:spcBef>
            <a:spcAft>
              <a:spcPct val="35000"/>
            </a:spcAft>
          </a:pPr>
          <a:r>
            <a:rPr lang="en-US" sz="1600" b="1" kern="1200" dirty="0" smtClean="0">
              <a:solidFill>
                <a:schemeClr val="bg1"/>
              </a:solidFill>
              <a:latin typeface="Arial" pitchFamily="34" charset="0"/>
              <a:cs typeface="Arial" pitchFamily="34" charset="0"/>
            </a:rPr>
            <a:t>Valuations are Down</a:t>
          </a:r>
          <a:endParaRPr lang="en-US" sz="1600" b="1" kern="1200" dirty="0">
            <a:solidFill>
              <a:schemeClr val="bg1"/>
            </a:solidFill>
            <a:latin typeface="Arial" pitchFamily="34" charset="0"/>
            <a:cs typeface="Arial" pitchFamily="34" charset="0"/>
          </a:endParaRPr>
        </a:p>
      </dsp:txBody>
      <dsp:txXfrm>
        <a:off x="354568" y="1739298"/>
        <a:ext cx="4963954" cy="560880"/>
      </dsp:txXfrm>
    </dsp:sp>
    <dsp:sp modelId="{69910368-1626-495A-8152-E51EBEF7FAB2}">
      <dsp:nvSpPr>
        <dsp:cNvPr id="0" name=""/>
        <dsp:cNvSpPr/>
      </dsp:nvSpPr>
      <dsp:spPr>
        <a:xfrm>
          <a:off x="0" y="3114141"/>
          <a:ext cx="7091363" cy="478800"/>
        </a:xfrm>
        <a:prstGeom prst="rect">
          <a:avLst/>
        </a:prstGeom>
        <a:solidFill>
          <a:schemeClr val="lt1">
            <a:alpha val="90000"/>
            <a:hueOff val="0"/>
            <a:satOff val="0"/>
            <a:lumOff val="0"/>
            <a:alphaOff val="0"/>
          </a:schemeClr>
        </a:solidFill>
        <a:ln w="9525" cap="flat" cmpd="sng" algn="ctr">
          <a:solidFill>
            <a:schemeClr val="bg1">
              <a:lumMod val="50000"/>
            </a:schemeClr>
          </a:solidFill>
          <a:prstDash val="solid"/>
        </a:ln>
        <a:effectLst/>
      </dsp:spPr>
      <dsp:style>
        <a:lnRef idx="1">
          <a:scrgbClr r="0" g="0" b="0"/>
        </a:lnRef>
        <a:fillRef idx="1">
          <a:scrgbClr r="0" g="0" b="0"/>
        </a:fillRef>
        <a:effectRef idx="0">
          <a:scrgbClr r="0" g="0" b="0"/>
        </a:effectRef>
        <a:fontRef idx="minor"/>
      </dsp:style>
    </dsp:sp>
    <dsp:sp modelId="{D84DBE19-C98C-47DE-8049-A71DCABB2AE9}">
      <dsp:nvSpPr>
        <dsp:cNvPr id="0" name=""/>
        <dsp:cNvSpPr/>
      </dsp:nvSpPr>
      <dsp:spPr>
        <a:xfrm>
          <a:off x="354568" y="2601138"/>
          <a:ext cx="4963954" cy="793443"/>
        </a:xfrm>
        <a:prstGeom prst="roundRect">
          <a:avLst/>
        </a:prstGeom>
        <a:solidFill>
          <a:srgbClr val="3333C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7626" tIns="0" rIns="187626" bIns="0" numCol="1" spcCol="1270" anchor="ctr" anchorCtr="0">
          <a:noAutofit/>
        </a:bodyPr>
        <a:lstStyle/>
        <a:p>
          <a:pPr lvl="0" algn="l" defTabSz="711200">
            <a:lnSpc>
              <a:spcPct val="90000"/>
            </a:lnSpc>
            <a:spcBef>
              <a:spcPct val="0"/>
            </a:spcBef>
            <a:spcAft>
              <a:spcPct val="35000"/>
            </a:spcAft>
          </a:pPr>
          <a:endParaRPr lang="en-US" sz="1600" b="1" kern="1200" dirty="0" smtClean="0">
            <a:solidFill>
              <a:schemeClr val="bg1"/>
            </a:solidFill>
            <a:latin typeface="Arial" pitchFamily="34" charset="0"/>
            <a:cs typeface="Arial" pitchFamily="34" charset="0"/>
          </a:endParaRPr>
        </a:p>
        <a:p>
          <a:pPr lvl="0" algn="l" defTabSz="711200">
            <a:lnSpc>
              <a:spcPct val="90000"/>
            </a:lnSpc>
            <a:spcBef>
              <a:spcPct val="0"/>
            </a:spcBef>
            <a:spcAft>
              <a:spcPct val="35000"/>
            </a:spcAft>
          </a:pPr>
          <a:r>
            <a:rPr lang="en-US" sz="1600" b="1" kern="1200" dirty="0" smtClean="0">
              <a:solidFill>
                <a:schemeClr val="bg1"/>
              </a:solidFill>
              <a:latin typeface="Arial" pitchFamily="34" charset="0"/>
              <a:cs typeface="Arial" pitchFamily="34" charset="0"/>
            </a:rPr>
            <a:t>Early Stage Company Valuations-</a:t>
          </a:r>
        </a:p>
        <a:p>
          <a:pPr lvl="0" algn="l" defTabSz="711200">
            <a:lnSpc>
              <a:spcPct val="90000"/>
            </a:lnSpc>
            <a:spcBef>
              <a:spcPct val="0"/>
            </a:spcBef>
            <a:spcAft>
              <a:spcPct val="35000"/>
            </a:spcAft>
          </a:pPr>
          <a:r>
            <a:rPr lang="en-US" sz="1600" b="1" kern="1200" dirty="0" smtClean="0">
              <a:solidFill>
                <a:schemeClr val="bg1"/>
              </a:solidFill>
              <a:latin typeface="Arial" pitchFamily="34" charset="0"/>
              <a:cs typeface="Arial" pitchFamily="34" charset="0"/>
            </a:rPr>
            <a:t>Art or Science</a:t>
          </a:r>
        </a:p>
        <a:p>
          <a:pPr lvl="0" algn="l">
            <a:spcBef>
              <a:spcPct val="0"/>
            </a:spcBef>
          </a:pPr>
          <a:endParaRPr lang="en-US" sz="1600" b="1" kern="1200" dirty="0" smtClean="0">
            <a:latin typeface="Arial" pitchFamily="34" charset="0"/>
            <a:cs typeface="Arial" pitchFamily="34" charset="0"/>
          </a:endParaRPr>
        </a:p>
      </dsp:txBody>
      <dsp:txXfrm>
        <a:off x="354568" y="2601138"/>
        <a:ext cx="4963954" cy="793443"/>
      </dsp:txXfrm>
    </dsp:sp>
    <dsp:sp modelId="{79A6960E-31C7-45B0-9906-78984091AD2C}">
      <dsp:nvSpPr>
        <dsp:cNvPr id="0" name=""/>
        <dsp:cNvSpPr/>
      </dsp:nvSpPr>
      <dsp:spPr>
        <a:xfrm>
          <a:off x="0" y="3975981"/>
          <a:ext cx="7091363" cy="478800"/>
        </a:xfrm>
        <a:prstGeom prst="rect">
          <a:avLst/>
        </a:prstGeom>
        <a:solidFill>
          <a:schemeClr val="lt1">
            <a:alpha val="90000"/>
            <a:hueOff val="0"/>
            <a:satOff val="0"/>
            <a:lumOff val="0"/>
            <a:alphaOff val="0"/>
          </a:schemeClr>
        </a:solidFill>
        <a:ln w="9525" cap="flat" cmpd="sng" algn="ctr">
          <a:solidFill>
            <a:schemeClr val="bg1">
              <a:lumMod val="50000"/>
            </a:schemeClr>
          </a:solidFill>
          <a:prstDash val="solid"/>
        </a:ln>
        <a:effectLst/>
      </dsp:spPr>
      <dsp:style>
        <a:lnRef idx="1">
          <a:scrgbClr r="0" g="0" b="0"/>
        </a:lnRef>
        <a:fillRef idx="1">
          <a:scrgbClr r="0" g="0" b="0"/>
        </a:fillRef>
        <a:effectRef idx="0">
          <a:scrgbClr r="0" g="0" b="0"/>
        </a:effectRef>
        <a:fontRef idx="minor"/>
      </dsp:style>
    </dsp:sp>
    <dsp:sp modelId="{AA6508EC-C59F-4C09-BF8B-FD0A68C4785E}">
      <dsp:nvSpPr>
        <dsp:cNvPr id="0" name=""/>
        <dsp:cNvSpPr/>
      </dsp:nvSpPr>
      <dsp:spPr>
        <a:xfrm>
          <a:off x="354568" y="3695541"/>
          <a:ext cx="4963954" cy="560880"/>
        </a:xfrm>
        <a:prstGeom prst="roundRect">
          <a:avLst/>
        </a:prstGeom>
        <a:solidFill>
          <a:srgbClr val="3333C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7626" tIns="0" rIns="187626" bIns="0" numCol="1" spcCol="1270" anchor="ctr" anchorCtr="0">
          <a:noAutofit/>
        </a:bodyPr>
        <a:lstStyle/>
        <a:p>
          <a:pPr lvl="0" algn="l" defTabSz="711200">
            <a:lnSpc>
              <a:spcPct val="90000"/>
            </a:lnSpc>
            <a:spcBef>
              <a:spcPct val="0"/>
            </a:spcBef>
            <a:spcAft>
              <a:spcPct val="35000"/>
            </a:spcAft>
          </a:pPr>
          <a:r>
            <a:rPr lang="en-US" sz="1600" b="1" kern="1200" dirty="0" smtClean="0">
              <a:solidFill>
                <a:schemeClr val="bg1"/>
              </a:solidFill>
              <a:latin typeface="Arial" pitchFamily="34" charset="0"/>
              <a:cs typeface="Arial" pitchFamily="34" charset="0"/>
            </a:rPr>
            <a:t>Valuation by Stage</a:t>
          </a:r>
        </a:p>
      </dsp:txBody>
      <dsp:txXfrm>
        <a:off x="354568" y="3695541"/>
        <a:ext cx="4963954" cy="5608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CA25EAF-4AF4-43CC-B020-C71068079432}">
      <dsp:nvSpPr>
        <dsp:cNvPr id="0" name=""/>
        <dsp:cNvSpPr/>
      </dsp:nvSpPr>
      <dsp:spPr>
        <a:xfrm>
          <a:off x="0" y="515480"/>
          <a:ext cx="7091363" cy="856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73AC049-68CE-4223-929E-307CB1875ED9}">
      <dsp:nvSpPr>
        <dsp:cNvPr id="0" name=""/>
        <dsp:cNvSpPr/>
      </dsp:nvSpPr>
      <dsp:spPr>
        <a:xfrm>
          <a:off x="354568" y="13639"/>
          <a:ext cx="4963954" cy="1003680"/>
        </a:xfrm>
        <a:prstGeom prst="roundRect">
          <a:avLst/>
        </a:prstGeom>
        <a:solidFill>
          <a:srgbClr val="3333C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7626" tIns="0" rIns="187626" bIns="0" numCol="1" spcCol="1270" anchor="ctr" anchorCtr="0">
          <a:noAutofit/>
        </a:bodyPr>
        <a:lstStyle/>
        <a:p>
          <a:pPr lvl="0" algn="l" defTabSz="711200">
            <a:lnSpc>
              <a:spcPct val="90000"/>
            </a:lnSpc>
            <a:spcBef>
              <a:spcPct val="0"/>
            </a:spcBef>
            <a:spcAft>
              <a:spcPct val="35000"/>
            </a:spcAft>
          </a:pPr>
          <a:r>
            <a:rPr lang="en-US" sz="1600" b="1" kern="1200" dirty="0" smtClean="0">
              <a:solidFill>
                <a:schemeClr val="bg1"/>
              </a:solidFill>
              <a:latin typeface="Arial" pitchFamily="34" charset="0"/>
              <a:cs typeface="Arial" pitchFamily="34" charset="0"/>
            </a:rPr>
            <a:t>Market Approach</a:t>
          </a:r>
          <a:endParaRPr lang="en-US" sz="1600" b="1" kern="1200" dirty="0">
            <a:solidFill>
              <a:schemeClr val="bg1"/>
            </a:solidFill>
            <a:latin typeface="Arial" pitchFamily="34" charset="0"/>
            <a:cs typeface="Arial" pitchFamily="34" charset="0"/>
          </a:endParaRPr>
        </a:p>
      </dsp:txBody>
      <dsp:txXfrm>
        <a:off x="354568" y="13639"/>
        <a:ext cx="4963954" cy="1003680"/>
      </dsp:txXfrm>
    </dsp:sp>
    <dsp:sp modelId="{6DE1F192-F0C0-4F45-9995-85CDF1B7A42D}">
      <dsp:nvSpPr>
        <dsp:cNvPr id="0" name=""/>
        <dsp:cNvSpPr/>
      </dsp:nvSpPr>
      <dsp:spPr>
        <a:xfrm>
          <a:off x="0" y="2057720"/>
          <a:ext cx="7091363" cy="856800"/>
        </a:xfrm>
        <a:prstGeom prst="rect">
          <a:avLst/>
        </a:prstGeom>
        <a:solidFill>
          <a:schemeClr val="lt1">
            <a:alpha val="90000"/>
            <a:hueOff val="0"/>
            <a:satOff val="0"/>
            <a:lumOff val="0"/>
            <a:alphaOff val="0"/>
          </a:schemeClr>
        </a:solidFill>
        <a:ln w="9525" cap="flat" cmpd="sng" algn="ctr">
          <a:solidFill>
            <a:schemeClr val="bg1">
              <a:lumMod val="50000"/>
            </a:schemeClr>
          </a:solidFill>
          <a:prstDash val="solid"/>
        </a:ln>
        <a:effectLst/>
      </dsp:spPr>
      <dsp:style>
        <a:lnRef idx="1">
          <a:scrgbClr r="0" g="0" b="0"/>
        </a:lnRef>
        <a:fillRef idx="1">
          <a:scrgbClr r="0" g="0" b="0"/>
        </a:fillRef>
        <a:effectRef idx="0">
          <a:scrgbClr r="0" g="0" b="0"/>
        </a:effectRef>
        <a:fontRef idx="minor"/>
      </dsp:style>
    </dsp:sp>
    <dsp:sp modelId="{1E3C56F2-1576-40A7-8AA4-D8EEF79A4ED9}">
      <dsp:nvSpPr>
        <dsp:cNvPr id="0" name=""/>
        <dsp:cNvSpPr/>
      </dsp:nvSpPr>
      <dsp:spPr>
        <a:xfrm>
          <a:off x="354568" y="1555880"/>
          <a:ext cx="4963954" cy="1003680"/>
        </a:xfrm>
        <a:prstGeom prst="roundRect">
          <a:avLst/>
        </a:prstGeom>
        <a:solidFill>
          <a:srgbClr val="3333C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7626" tIns="0" rIns="187626"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b="1" kern="1200" dirty="0" smtClean="0">
              <a:solidFill>
                <a:schemeClr val="bg1"/>
              </a:solidFill>
              <a:latin typeface="Arial" pitchFamily="34" charset="0"/>
              <a:cs typeface="Arial" pitchFamily="34" charset="0"/>
            </a:rPr>
            <a:t>Income Approach</a:t>
          </a:r>
        </a:p>
      </dsp:txBody>
      <dsp:txXfrm>
        <a:off x="354568" y="1555880"/>
        <a:ext cx="4963954" cy="1003680"/>
      </dsp:txXfrm>
    </dsp:sp>
    <dsp:sp modelId="{27AE0A03-5348-47F6-B97D-C74BD782ECB0}">
      <dsp:nvSpPr>
        <dsp:cNvPr id="0" name=""/>
        <dsp:cNvSpPr/>
      </dsp:nvSpPr>
      <dsp:spPr>
        <a:xfrm>
          <a:off x="0" y="3599960"/>
          <a:ext cx="7091363" cy="856800"/>
        </a:xfrm>
        <a:prstGeom prst="rect">
          <a:avLst/>
        </a:prstGeom>
        <a:solidFill>
          <a:schemeClr val="lt1">
            <a:alpha val="90000"/>
            <a:hueOff val="0"/>
            <a:satOff val="0"/>
            <a:lumOff val="0"/>
            <a:alphaOff val="0"/>
          </a:schemeClr>
        </a:solidFill>
        <a:ln w="9525" cap="flat" cmpd="sng" algn="ctr">
          <a:solidFill>
            <a:schemeClr val="bg1">
              <a:lumMod val="50000"/>
            </a:schemeClr>
          </a:solidFill>
          <a:prstDash val="solid"/>
        </a:ln>
        <a:effectLst/>
      </dsp:spPr>
      <dsp:style>
        <a:lnRef idx="1">
          <a:scrgbClr r="0" g="0" b="0"/>
        </a:lnRef>
        <a:fillRef idx="1">
          <a:scrgbClr r="0" g="0" b="0"/>
        </a:fillRef>
        <a:effectRef idx="0">
          <a:scrgbClr r="0" g="0" b="0"/>
        </a:effectRef>
        <a:fontRef idx="minor"/>
      </dsp:style>
    </dsp:sp>
    <dsp:sp modelId="{57926DBD-BCD3-4BFD-A12A-11EB34CE5C2C}">
      <dsp:nvSpPr>
        <dsp:cNvPr id="0" name=""/>
        <dsp:cNvSpPr/>
      </dsp:nvSpPr>
      <dsp:spPr>
        <a:xfrm>
          <a:off x="354568" y="3098119"/>
          <a:ext cx="4963954" cy="1003680"/>
        </a:xfrm>
        <a:prstGeom prst="roundRect">
          <a:avLst/>
        </a:prstGeom>
        <a:solidFill>
          <a:srgbClr val="3333CC"/>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7626" tIns="0" rIns="187626" bIns="0" numCol="1" spcCol="1270" anchor="ctr" anchorCtr="0">
          <a:noAutofit/>
        </a:bodyPr>
        <a:lstStyle/>
        <a:p>
          <a:pPr lvl="0" algn="l" defTabSz="711200">
            <a:lnSpc>
              <a:spcPct val="90000"/>
            </a:lnSpc>
            <a:spcBef>
              <a:spcPct val="0"/>
            </a:spcBef>
            <a:spcAft>
              <a:spcPct val="35000"/>
            </a:spcAft>
          </a:pPr>
          <a:r>
            <a:rPr lang="en-US" sz="1600" b="1" kern="1200" dirty="0" smtClean="0">
              <a:solidFill>
                <a:schemeClr val="bg1"/>
              </a:solidFill>
              <a:latin typeface="Arial" pitchFamily="34" charset="0"/>
              <a:cs typeface="Arial" pitchFamily="34" charset="0"/>
            </a:rPr>
            <a:t>Asset Approach</a:t>
          </a:r>
          <a:endParaRPr lang="en-US" sz="1600" b="1" kern="1200" dirty="0">
            <a:solidFill>
              <a:schemeClr val="bg1"/>
            </a:solidFill>
            <a:latin typeface="Arial" pitchFamily="34" charset="0"/>
            <a:cs typeface="Arial" pitchFamily="34" charset="0"/>
          </a:endParaRPr>
        </a:p>
      </dsp:txBody>
      <dsp:txXfrm>
        <a:off x="354568" y="3098119"/>
        <a:ext cx="4963954" cy="10036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3550918-ABFE-441E-98E6-AD7696A0E957}">
      <dsp:nvSpPr>
        <dsp:cNvPr id="0" name=""/>
        <dsp:cNvSpPr/>
      </dsp:nvSpPr>
      <dsp:spPr>
        <a:xfrm rot="5400000">
          <a:off x="-255276" y="280356"/>
          <a:ext cx="1701843" cy="1191290"/>
        </a:xfrm>
        <a:prstGeom prst="chevron">
          <a:avLst/>
        </a:prstGeom>
        <a:solidFill>
          <a:srgbClr val="3333CC"/>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Seed</a:t>
          </a:r>
          <a:endParaRPr lang="en-US" sz="2700" kern="1200" dirty="0"/>
        </a:p>
      </dsp:txBody>
      <dsp:txXfrm rot="5400000">
        <a:off x="-255276" y="280356"/>
        <a:ext cx="1701843" cy="1191290"/>
      </dsp:txXfrm>
    </dsp:sp>
    <dsp:sp modelId="{7091F1C2-9F4C-4691-9D17-61F33019E3D5}">
      <dsp:nvSpPr>
        <dsp:cNvPr id="0" name=""/>
        <dsp:cNvSpPr/>
      </dsp:nvSpPr>
      <dsp:spPr>
        <a:xfrm rot="5400000">
          <a:off x="3371697" y="-2158275"/>
          <a:ext cx="1106198" cy="5467012"/>
        </a:xfrm>
        <a:prstGeom prst="round2SameRect">
          <a:avLst/>
        </a:prstGeom>
        <a:solidFill>
          <a:schemeClr val="lt1">
            <a:alpha val="90000"/>
            <a:hueOff val="0"/>
            <a:satOff val="0"/>
            <a:lumOff val="0"/>
            <a:alphaOff val="0"/>
          </a:schemeClr>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14300" lvl="1" indent="-114300" algn="l" defTabSz="666750">
            <a:lnSpc>
              <a:spcPct val="90000"/>
            </a:lnSpc>
            <a:spcBef>
              <a:spcPct val="0"/>
            </a:spcBef>
            <a:spcAft>
              <a:spcPct val="15000"/>
            </a:spcAft>
            <a:buChar char="••"/>
          </a:pPr>
          <a:endParaRPr lang="en-US" sz="1500" kern="1200" dirty="0"/>
        </a:p>
        <a:p>
          <a:pPr marL="171450" lvl="1" indent="-171450" algn="l" defTabSz="800100">
            <a:lnSpc>
              <a:spcPct val="90000"/>
            </a:lnSpc>
            <a:spcBef>
              <a:spcPct val="0"/>
            </a:spcBef>
            <a:spcAft>
              <a:spcPct val="15000"/>
            </a:spcAft>
            <a:buChar char="••"/>
          </a:pPr>
          <a:r>
            <a:rPr lang="en-US" sz="1800" kern="1200" dirty="0" smtClean="0"/>
            <a:t>Pure  Abstract Art</a:t>
          </a:r>
          <a:endParaRPr lang="en-US" sz="1800" kern="1200" dirty="0"/>
        </a:p>
        <a:p>
          <a:pPr marL="171450" lvl="1" indent="-171450" algn="l" defTabSz="800100">
            <a:lnSpc>
              <a:spcPct val="90000"/>
            </a:lnSpc>
            <a:spcBef>
              <a:spcPct val="0"/>
            </a:spcBef>
            <a:spcAft>
              <a:spcPct val="15000"/>
            </a:spcAft>
            <a:buChar char="••"/>
          </a:pPr>
          <a:r>
            <a:rPr lang="en-US" sz="1800" kern="1200" dirty="0" smtClean="0"/>
            <a:t>No mathematics or approaches have any validity at this stage</a:t>
          </a:r>
          <a:endParaRPr lang="en-US" sz="1800" kern="1200" dirty="0"/>
        </a:p>
      </dsp:txBody>
      <dsp:txXfrm rot="5400000">
        <a:off x="3371697" y="-2158275"/>
        <a:ext cx="1106198" cy="5467012"/>
      </dsp:txXfrm>
    </dsp:sp>
    <dsp:sp modelId="{BA502DA6-3298-4084-9D5C-712B32FF6CAE}">
      <dsp:nvSpPr>
        <dsp:cNvPr id="0" name=""/>
        <dsp:cNvSpPr/>
      </dsp:nvSpPr>
      <dsp:spPr>
        <a:xfrm rot="5400000">
          <a:off x="-255276" y="1803726"/>
          <a:ext cx="1701843" cy="1191290"/>
        </a:xfrm>
        <a:prstGeom prst="chevron">
          <a:avLst/>
        </a:prstGeom>
        <a:solidFill>
          <a:srgbClr val="0000CC"/>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Series A</a:t>
          </a:r>
          <a:endParaRPr lang="en-US" sz="2700" kern="1200" dirty="0"/>
        </a:p>
      </dsp:txBody>
      <dsp:txXfrm rot="5400000">
        <a:off x="-255276" y="1803726"/>
        <a:ext cx="1701843" cy="1191290"/>
      </dsp:txXfrm>
    </dsp:sp>
    <dsp:sp modelId="{769A5D0F-9861-477E-A5F6-CC07DC5F6340}">
      <dsp:nvSpPr>
        <dsp:cNvPr id="0" name=""/>
        <dsp:cNvSpPr/>
      </dsp:nvSpPr>
      <dsp:spPr>
        <a:xfrm rot="5400000">
          <a:off x="3371697" y="-631718"/>
          <a:ext cx="1106198" cy="5467012"/>
        </a:xfrm>
        <a:prstGeom prst="round2SameRect">
          <a:avLst/>
        </a:prstGeom>
        <a:solidFill>
          <a:schemeClr val="lt1">
            <a:alpha val="90000"/>
            <a:hueOff val="0"/>
            <a:satOff val="0"/>
            <a:lumOff val="0"/>
            <a:alphaOff val="0"/>
          </a:schemeClr>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More of an impressionistic approach</a:t>
          </a:r>
          <a:endParaRPr lang="en-US" sz="1800" kern="1200" dirty="0"/>
        </a:p>
        <a:p>
          <a:pPr marL="171450" lvl="1" indent="-171450" algn="l" defTabSz="800100">
            <a:lnSpc>
              <a:spcPct val="90000"/>
            </a:lnSpc>
            <a:spcBef>
              <a:spcPct val="0"/>
            </a:spcBef>
            <a:spcAft>
              <a:spcPct val="15000"/>
            </a:spcAft>
            <a:buChar char="••"/>
          </a:pPr>
          <a:r>
            <a:rPr lang="en-US" sz="1800" kern="1200" dirty="0" smtClean="0"/>
            <a:t>More clarity on market validation, management, technology and business model</a:t>
          </a:r>
          <a:endParaRPr lang="en-US" sz="1800" kern="1200" dirty="0"/>
        </a:p>
      </dsp:txBody>
      <dsp:txXfrm rot="5400000">
        <a:off x="3371697" y="-631718"/>
        <a:ext cx="1106198" cy="5467012"/>
      </dsp:txXfrm>
    </dsp:sp>
    <dsp:sp modelId="{8B96633D-C1A5-4BA2-8715-5D59023AA113}">
      <dsp:nvSpPr>
        <dsp:cNvPr id="0" name=""/>
        <dsp:cNvSpPr/>
      </dsp:nvSpPr>
      <dsp:spPr>
        <a:xfrm rot="5400000">
          <a:off x="-255276" y="3635903"/>
          <a:ext cx="1701843" cy="1191290"/>
        </a:xfrm>
        <a:prstGeom prst="chevron">
          <a:avLst/>
        </a:prstGeom>
        <a:solidFill>
          <a:srgbClr val="3333CC"/>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Series B</a:t>
          </a:r>
          <a:endParaRPr lang="en-US" sz="2700" kern="1200" dirty="0"/>
        </a:p>
      </dsp:txBody>
      <dsp:txXfrm rot="5400000">
        <a:off x="-255276" y="3635903"/>
        <a:ext cx="1701843" cy="1191290"/>
      </dsp:txXfrm>
    </dsp:sp>
    <dsp:sp modelId="{E3C4E0BB-F1E6-45E8-96C8-B75BE39E196C}">
      <dsp:nvSpPr>
        <dsp:cNvPr id="0" name=""/>
        <dsp:cNvSpPr/>
      </dsp:nvSpPr>
      <dsp:spPr>
        <a:xfrm rot="5400000">
          <a:off x="3062891" y="1200458"/>
          <a:ext cx="1723810" cy="5467012"/>
        </a:xfrm>
        <a:prstGeom prst="round2SameRect">
          <a:avLst/>
        </a:prstGeom>
        <a:solidFill>
          <a:schemeClr val="lt1">
            <a:alpha val="90000"/>
            <a:hueOff val="0"/>
            <a:satOff val="0"/>
            <a:lumOff val="0"/>
            <a:alphaOff val="0"/>
          </a:schemeClr>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A little less artistic</a:t>
          </a:r>
          <a:endParaRPr lang="en-US" sz="1800" kern="1200" dirty="0"/>
        </a:p>
        <a:p>
          <a:pPr marL="171450" lvl="1" indent="-171450" algn="l" defTabSz="800100">
            <a:lnSpc>
              <a:spcPct val="90000"/>
            </a:lnSpc>
            <a:spcBef>
              <a:spcPct val="0"/>
            </a:spcBef>
            <a:spcAft>
              <a:spcPct val="15000"/>
            </a:spcAft>
            <a:buChar char="••"/>
          </a:pPr>
          <a:r>
            <a:rPr lang="en-US" sz="1800" kern="1200" dirty="0" smtClean="0"/>
            <a:t>Product/service has “market traction”, forecasts are reality based, technology risk mitigated , management is becoming “proven” and markets are well defined.</a:t>
          </a:r>
          <a:endParaRPr lang="en-US" sz="1800" kern="1200" dirty="0"/>
        </a:p>
        <a:p>
          <a:pPr marL="171450" lvl="1" indent="-171450" algn="l" defTabSz="800100">
            <a:lnSpc>
              <a:spcPct val="90000"/>
            </a:lnSpc>
            <a:spcBef>
              <a:spcPct val="0"/>
            </a:spcBef>
            <a:spcAft>
              <a:spcPct val="15000"/>
            </a:spcAft>
            <a:buChar char="••"/>
          </a:pPr>
          <a:r>
            <a:rPr lang="en-US" sz="1800" kern="1200" dirty="0" smtClean="0"/>
            <a:t>Valuation begins to lend itself to Market and Income Approaches.</a:t>
          </a:r>
          <a:endParaRPr lang="en-US" sz="1800" kern="1200" dirty="0"/>
        </a:p>
      </dsp:txBody>
      <dsp:txXfrm rot="5400000">
        <a:off x="3062891" y="1200458"/>
        <a:ext cx="1723810" cy="546701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8F4A6C-3C05-4AC9-B209-FBFBC7DC5460}">
      <dsp:nvSpPr>
        <dsp:cNvPr id="0" name=""/>
        <dsp:cNvSpPr/>
      </dsp:nvSpPr>
      <dsp:spPr>
        <a:xfrm rot="5400000">
          <a:off x="-256771" y="304174"/>
          <a:ext cx="1711810" cy="1198267"/>
        </a:xfrm>
        <a:prstGeom prst="chevron">
          <a:avLst/>
        </a:prstGeom>
        <a:solidFill>
          <a:srgbClr val="3333CC"/>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Series C</a:t>
          </a:r>
          <a:endParaRPr lang="en-US" sz="2100" kern="1200" dirty="0"/>
        </a:p>
      </dsp:txBody>
      <dsp:txXfrm rot="5400000">
        <a:off x="-256771" y="304174"/>
        <a:ext cx="1711810" cy="1198267"/>
      </dsp:txXfrm>
    </dsp:sp>
    <dsp:sp modelId="{C264C75D-66DA-475F-BB5F-FE9C56AD7894}">
      <dsp:nvSpPr>
        <dsp:cNvPr id="0" name=""/>
        <dsp:cNvSpPr/>
      </dsp:nvSpPr>
      <dsp:spPr>
        <a:xfrm rot="5400000">
          <a:off x="3371946" y="-2126282"/>
          <a:ext cx="1112676" cy="5460035"/>
        </a:xfrm>
        <a:prstGeom prst="round2SameRect">
          <a:avLst/>
        </a:prstGeom>
        <a:solidFill>
          <a:schemeClr val="lt1">
            <a:alpha val="90000"/>
            <a:hueOff val="0"/>
            <a:satOff val="0"/>
            <a:lumOff val="0"/>
            <a:alphaOff val="0"/>
          </a:schemeClr>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More  of the same as Series B</a:t>
          </a:r>
          <a:endParaRPr lang="en-US" sz="1800" kern="1200" dirty="0"/>
        </a:p>
        <a:p>
          <a:pPr marL="171450" lvl="1" indent="-171450" algn="l" defTabSz="800100">
            <a:lnSpc>
              <a:spcPct val="90000"/>
            </a:lnSpc>
            <a:spcBef>
              <a:spcPct val="0"/>
            </a:spcBef>
            <a:spcAft>
              <a:spcPct val="15000"/>
            </a:spcAft>
            <a:buChar char="••"/>
          </a:pPr>
          <a:r>
            <a:rPr lang="en-US" sz="1800" kern="1200" dirty="0" smtClean="0"/>
            <a:t>Milestones have been reached</a:t>
          </a:r>
          <a:endParaRPr lang="en-US" sz="1800" kern="1200" dirty="0"/>
        </a:p>
        <a:p>
          <a:pPr marL="171450" lvl="1" indent="-171450" algn="l" defTabSz="800100">
            <a:lnSpc>
              <a:spcPct val="90000"/>
            </a:lnSpc>
            <a:spcBef>
              <a:spcPct val="0"/>
            </a:spcBef>
            <a:spcAft>
              <a:spcPct val="15000"/>
            </a:spcAft>
            <a:buChar char="••"/>
          </a:pPr>
          <a:r>
            <a:rPr lang="en-US" sz="1800" kern="1200" dirty="0" smtClean="0"/>
            <a:t>All company needs is capital</a:t>
          </a:r>
          <a:endParaRPr lang="en-US" sz="1800" kern="1200" dirty="0"/>
        </a:p>
      </dsp:txBody>
      <dsp:txXfrm rot="5400000">
        <a:off x="3371946" y="-2126282"/>
        <a:ext cx="1112676" cy="5460035"/>
      </dsp:txXfrm>
    </dsp:sp>
    <dsp:sp modelId="{331F39FE-EFF4-484E-AD96-CECC6A0F8710}">
      <dsp:nvSpPr>
        <dsp:cNvPr id="0" name=""/>
        <dsp:cNvSpPr/>
      </dsp:nvSpPr>
      <dsp:spPr>
        <a:xfrm rot="5400000">
          <a:off x="-256771" y="1858549"/>
          <a:ext cx="1711810" cy="1198267"/>
        </a:xfrm>
        <a:prstGeom prst="chevron">
          <a:avLst/>
        </a:prstGeom>
        <a:solidFill>
          <a:srgbClr val="3333CC"/>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Mezzanine</a:t>
          </a:r>
          <a:endParaRPr lang="en-US" sz="2100" kern="1200" dirty="0"/>
        </a:p>
      </dsp:txBody>
      <dsp:txXfrm rot="5400000">
        <a:off x="-256771" y="1858549"/>
        <a:ext cx="1711810" cy="1198267"/>
      </dsp:txXfrm>
    </dsp:sp>
    <dsp:sp modelId="{832F9572-3DB0-4DB0-AF9C-903369D02290}">
      <dsp:nvSpPr>
        <dsp:cNvPr id="0" name=""/>
        <dsp:cNvSpPr/>
      </dsp:nvSpPr>
      <dsp:spPr>
        <a:xfrm rot="5400000">
          <a:off x="3371946" y="-571458"/>
          <a:ext cx="1112676" cy="5460035"/>
        </a:xfrm>
        <a:prstGeom prst="round2SameRect">
          <a:avLst/>
        </a:prstGeom>
        <a:solidFill>
          <a:schemeClr val="lt1">
            <a:alpha val="90000"/>
            <a:hueOff val="0"/>
            <a:satOff val="0"/>
            <a:lumOff val="0"/>
            <a:alphaOff val="0"/>
          </a:schemeClr>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Company has sustainable profitable operations</a:t>
          </a:r>
          <a:endParaRPr lang="en-US" sz="1800" kern="1200" dirty="0"/>
        </a:p>
        <a:p>
          <a:pPr marL="171450" lvl="1" indent="-171450" algn="l" defTabSz="800100">
            <a:lnSpc>
              <a:spcPct val="90000"/>
            </a:lnSpc>
            <a:spcBef>
              <a:spcPct val="0"/>
            </a:spcBef>
            <a:spcAft>
              <a:spcPct val="15000"/>
            </a:spcAft>
            <a:buChar char="••"/>
          </a:pPr>
          <a:r>
            <a:rPr lang="en-US" sz="1800" kern="1200" dirty="0" smtClean="0"/>
            <a:t>Mezzanine capital relies on cash flow and credit markets</a:t>
          </a:r>
          <a:endParaRPr lang="en-US" sz="1800" kern="1200" dirty="0"/>
        </a:p>
      </dsp:txBody>
      <dsp:txXfrm rot="5400000">
        <a:off x="3371946" y="-571458"/>
        <a:ext cx="1112676" cy="5460035"/>
      </dsp:txXfrm>
    </dsp:sp>
    <dsp:sp modelId="{21AC1C69-89C2-49FB-9978-61992743F652}">
      <dsp:nvSpPr>
        <dsp:cNvPr id="0" name=""/>
        <dsp:cNvSpPr/>
      </dsp:nvSpPr>
      <dsp:spPr>
        <a:xfrm rot="5400000">
          <a:off x="-256771" y="3376270"/>
          <a:ext cx="1711810" cy="1198267"/>
        </a:xfrm>
        <a:prstGeom prst="chevron">
          <a:avLst/>
        </a:prstGeom>
        <a:solidFill>
          <a:srgbClr val="3333CC"/>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Public</a:t>
          </a:r>
          <a:endParaRPr lang="en-US" sz="2100" kern="1200" dirty="0"/>
        </a:p>
      </dsp:txBody>
      <dsp:txXfrm rot="5400000">
        <a:off x="-256771" y="3376270"/>
        <a:ext cx="1711810" cy="1198267"/>
      </dsp:txXfrm>
    </dsp:sp>
    <dsp:sp modelId="{3CBC32A7-B1CD-40F6-A174-6C753A1816AC}">
      <dsp:nvSpPr>
        <dsp:cNvPr id="0" name=""/>
        <dsp:cNvSpPr/>
      </dsp:nvSpPr>
      <dsp:spPr>
        <a:xfrm rot="5400000">
          <a:off x="3090956" y="1175140"/>
          <a:ext cx="1674656" cy="5460035"/>
        </a:xfrm>
        <a:prstGeom prst="round2SameRect">
          <a:avLst/>
        </a:prstGeom>
        <a:solidFill>
          <a:schemeClr val="lt1">
            <a:alpha val="90000"/>
            <a:hueOff val="0"/>
            <a:satOff val="0"/>
            <a:lumOff val="0"/>
            <a:alphaOff val="0"/>
          </a:schemeClr>
        </a:solidFill>
        <a:ln w="25400" cap="flat" cmpd="sng" algn="ctr">
          <a:solidFill>
            <a:srgbClr val="3333CC"/>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Valuation is now an organized market…supply &amp; demand</a:t>
          </a:r>
          <a:endParaRPr lang="en-US" sz="1800" kern="1200" dirty="0"/>
        </a:p>
        <a:p>
          <a:pPr marL="171450" lvl="1" indent="-171450" algn="l" defTabSz="800100">
            <a:lnSpc>
              <a:spcPct val="90000"/>
            </a:lnSpc>
            <a:spcBef>
              <a:spcPct val="0"/>
            </a:spcBef>
            <a:spcAft>
              <a:spcPct val="15000"/>
            </a:spcAft>
            <a:buChar char="••"/>
          </a:pPr>
          <a:r>
            <a:rPr lang="en-US" sz="1800" kern="1200" dirty="0" smtClean="0"/>
            <a:t>Information is readily available to all potential shareholders.</a:t>
          </a:r>
          <a:endParaRPr lang="en-US" sz="1800" kern="1200" dirty="0"/>
        </a:p>
        <a:p>
          <a:pPr marL="171450" lvl="1" indent="-171450" algn="l" defTabSz="800100">
            <a:lnSpc>
              <a:spcPct val="90000"/>
            </a:lnSpc>
            <a:spcBef>
              <a:spcPct val="0"/>
            </a:spcBef>
            <a:spcAft>
              <a:spcPct val="15000"/>
            </a:spcAft>
            <a:buChar char="••"/>
          </a:pPr>
          <a:r>
            <a:rPr lang="en-US" sz="1800" kern="1200" dirty="0" smtClean="0"/>
            <a:t>As much of a science as we have</a:t>
          </a:r>
          <a:endParaRPr lang="en-US" sz="1800" kern="1200" dirty="0"/>
        </a:p>
      </dsp:txBody>
      <dsp:txXfrm rot="5400000">
        <a:off x="3090956" y="1175140"/>
        <a:ext cx="1674656" cy="546003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72098" cy="465743"/>
          </a:xfrm>
          <a:prstGeom prst="rect">
            <a:avLst/>
          </a:prstGeom>
          <a:noFill/>
          <a:ln w="9525">
            <a:noFill/>
            <a:miter lim="800000"/>
            <a:headEnd/>
            <a:tailEnd/>
          </a:ln>
          <a:effectLst/>
        </p:spPr>
        <p:txBody>
          <a:bodyPr vert="horz" wrap="square" lIns="94450" tIns="46425" rIns="94450" bIns="46425" numCol="1" anchor="t" anchorCtr="0" compatLnSpc="1">
            <a:prstTxWarp prst="textNoShape">
              <a:avLst/>
            </a:prstTxWarp>
          </a:bodyPr>
          <a:lstStyle>
            <a:lvl1pPr defTabSz="938774" eaLnBrk="0" hangingPunct="0">
              <a:defRPr sz="1000">
                <a:latin typeface="Times New Roman" pitchFamily="18" charset="0"/>
                <a:cs typeface="+mn-cs"/>
              </a:defRPr>
            </a:lvl1pPr>
          </a:lstStyle>
          <a:p>
            <a:pPr>
              <a:defRPr/>
            </a:pPr>
            <a:endParaRPr lang="en-US"/>
          </a:p>
        </p:txBody>
      </p:sp>
      <p:sp>
        <p:nvSpPr>
          <p:cNvPr id="3075" name="Rectangle 3"/>
          <p:cNvSpPr>
            <a:spLocks noGrp="1" noChangeArrowheads="1"/>
          </p:cNvSpPr>
          <p:nvPr>
            <p:ph type="dt" sz="quarter" idx="1"/>
          </p:nvPr>
        </p:nvSpPr>
        <p:spPr bwMode="auto">
          <a:xfrm>
            <a:off x="3885903" y="1"/>
            <a:ext cx="2972097" cy="465743"/>
          </a:xfrm>
          <a:prstGeom prst="rect">
            <a:avLst/>
          </a:prstGeom>
          <a:noFill/>
          <a:ln w="9525">
            <a:noFill/>
            <a:miter lim="800000"/>
            <a:headEnd/>
            <a:tailEnd/>
          </a:ln>
          <a:effectLst/>
        </p:spPr>
        <p:txBody>
          <a:bodyPr vert="horz" wrap="square" lIns="94450" tIns="46425" rIns="94450" bIns="46425" numCol="1" anchor="t" anchorCtr="0" compatLnSpc="1">
            <a:prstTxWarp prst="textNoShape">
              <a:avLst/>
            </a:prstTxWarp>
          </a:bodyPr>
          <a:lstStyle>
            <a:lvl1pPr algn="r" defTabSz="938774" eaLnBrk="0" hangingPunct="0">
              <a:defRPr sz="1000">
                <a:latin typeface="Times New Roman" pitchFamily="18" charset="0"/>
                <a:cs typeface="+mn-cs"/>
              </a:defRPr>
            </a:lvl1pPr>
          </a:lstStyle>
          <a:p>
            <a:pPr>
              <a:defRPr/>
            </a:pPr>
            <a:endParaRPr lang="en-US"/>
          </a:p>
        </p:txBody>
      </p:sp>
      <p:sp>
        <p:nvSpPr>
          <p:cNvPr id="3076" name="Rectangle 4"/>
          <p:cNvSpPr>
            <a:spLocks noGrp="1" noChangeArrowheads="1"/>
          </p:cNvSpPr>
          <p:nvPr>
            <p:ph type="ftr" sz="quarter" idx="2"/>
          </p:nvPr>
        </p:nvSpPr>
        <p:spPr bwMode="auto">
          <a:xfrm>
            <a:off x="1" y="8830658"/>
            <a:ext cx="2972098" cy="465742"/>
          </a:xfrm>
          <a:prstGeom prst="rect">
            <a:avLst/>
          </a:prstGeom>
          <a:noFill/>
          <a:ln w="9525">
            <a:noFill/>
            <a:miter lim="800000"/>
            <a:headEnd/>
            <a:tailEnd/>
          </a:ln>
          <a:effectLst/>
        </p:spPr>
        <p:txBody>
          <a:bodyPr vert="horz" wrap="square" lIns="94450" tIns="46425" rIns="94450" bIns="46425" numCol="1" anchor="b" anchorCtr="0" compatLnSpc="1">
            <a:prstTxWarp prst="textNoShape">
              <a:avLst/>
            </a:prstTxWarp>
          </a:bodyPr>
          <a:lstStyle>
            <a:lvl1pPr defTabSz="938774" eaLnBrk="0" hangingPunct="0">
              <a:defRPr sz="1000">
                <a:latin typeface="Times New Roman" pitchFamily="18" charset="0"/>
                <a:cs typeface="+mn-cs"/>
              </a:defRPr>
            </a:lvl1pPr>
          </a:lstStyle>
          <a:p>
            <a:pPr>
              <a:defRPr/>
            </a:pPr>
            <a:endParaRPr lang="en-US"/>
          </a:p>
        </p:txBody>
      </p:sp>
      <p:sp>
        <p:nvSpPr>
          <p:cNvPr id="3077" name="Rectangle 5"/>
          <p:cNvSpPr>
            <a:spLocks noGrp="1" noChangeArrowheads="1"/>
          </p:cNvSpPr>
          <p:nvPr>
            <p:ph type="sldNum" sz="quarter" idx="3"/>
          </p:nvPr>
        </p:nvSpPr>
        <p:spPr bwMode="auto">
          <a:xfrm>
            <a:off x="3885903" y="8830658"/>
            <a:ext cx="2972097" cy="465742"/>
          </a:xfrm>
          <a:prstGeom prst="rect">
            <a:avLst/>
          </a:prstGeom>
          <a:noFill/>
          <a:ln w="9525">
            <a:noFill/>
            <a:miter lim="800000"/>
            <a:headEnd/>
            <a:tailEnd/>
          </a:ln>
          <a:effectLst/>
        </p:spPr>
        <p:txBody>
          <a:bodyPr vert="horz" wrap="square" lIns="94450" tIns="46425" rIns="94450" bIns="46425" numCol="1" anchor="b" anchorCtr="0" compatLnSpc="1">
            <a:prstTxWarp prst="textNoShape">
              <a:avLst/>
            </a:prstTxWarp>
          </a:bodyPr>
          <a:lstStyle>
            <a:lvl1pPr algn="r" defTabSz="938774" eaLnBrk="0" hangingPunct="0">
              <a:defRPr sz="1000">
                <a:latin typeface="Times New Roman" pitchFamily="18" charset="0"/>
                <a:cs typeface="+mn-cs"/>
              </a:defRPr>
            </a:lvl1pPr>
          </a:lstStyle>
          <a:p>
            <a:pPr>
              <a:defRPr/>
            </a:pPr>
            <a:fld id="{14B38106-5E98-4DA4-A7A1-7D9BB3F7DEC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72098" cy="465743"/>
          </a:xfrm>
          <a:prstGeom prst="rect">
            <a:avLst/>
          </a:prstGeom>
          <a:noFill/>
          <a:ln w="9525">
            <a:noFill/>
            <a:miter lim="800000"/>
            <a:headEnd/>
            <a:tailEnd/>
          </a:ln>
          <a:effectLst/>
        </p:spPr>
        <p:txBody>
          <a:bodyPr vert="horz" wrap="square" lIns="94450" tIns="46425" rIns="94450" bIns="46425" numCol="1" anchor="t" anchorCtr="0" compatLnSpc="1">
            <a:prstTxWarp prst="textNoShape">
              <a:avLst/>
            </a:prstTxWarp>
          </a:bodyPr>
          <a:lstStyle>
            <a:lvl1pPr defTabSz="938774" eaLnBrk="0" hangingPunct="0">
              <a:defRPr sz="1000">
                <a:latin typeface="Times" pitchFamily="18" charset="0"/>
                <a:cs typeface="+mn-cs"/>
              </a:defRPr>
            </a:lvl1pPr>
          </a:lstStyle>
          <a:p>
            <a:pPr>
              <a:defRPr/>
            </a:pPr>
            <a:endParaRPr lang="en-US"/>
          </a:p>
        </p:txBody>
      </p:sp>
      <p:sp>
        <p:nvSpPr>
          <p:cNvPr id="2051" name="Rectangle 3"/>
          <p:cNvSpPr>
            <a:spLocks noGrp="1" noChangeArrowheads="1"/>
          </p:cNvSpPr>
          <p:nvPr>
            <p:ph type="dt" idx="1"/>
          </p:nvPr>
        </p:nvSpPr>
        <p:spPr bwMode="auto">
          <a:xfrm>
            <a:off x="3885903" y="1"/>
            <a:ext cx="2972097" cy="465743"/>
          </a:xfrm>
          <a:prstGeom prst="rect">
            <a:avLst/>
          </a:prstGeom>
          <a:noFill/>
          <a:ln w="9525">
            <a:noFill/>
            <a:miter lim="800000"/>
            <a:headEnd/>
            <a:tailEnd/>
          </a:ln>
          <a:effectLst/>
        </p:spPr>
        <p:txBody>
          <a:bodyPr vert="horz" wrap="square" lIns="94450" tIns="46425" rIns="94450" bIns="46425" numCol="1" anchor="t" anchorCtr="0" compatLnSpc="1">
            <a:prstTxWarp prst="textNoShape">
              <a:avLst/>
            </a:prstTxWarp>
          </a:bodyPr>
          <a:lstStyle>
            <a:lvl1pPr algn="r" defTabSz="938774" eaLnBrk="0" hangingPunct="0">
              <a:defRPr sz="1000">
                <a:latin typeface="Times" pitchFamily="18" charset="0"/>
                <a:cs typeface="+mn-cs"/>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08075" y="698500"/>
            <a:ext cx="4643438" cy="3482975"/>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918271" y="4416099"/>
            <a:ext cx="5024437" cy="4182457"/>
          </a:xfrm>
          <a:prstGeom prst="rect">
            <a:avLst/>
          </a:prstGeom>
          <a:noFill/>
          <a:ln w="9525">
            <a:noFill/>
            <a:miter lim="800000"/>
            <a:headEnd/>
            <a:tailEnd/>
          </a:ln>
          <a:effectLst/>
        </p:spPr>
        <p:txBody>
          <a:bodyPr vert="horz" wrap="square" lIns="94450" tIns="46425" rIns="94450" bIns="464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1" y="8830658"/>
            <a:ext cx="2972098" cy="465742"/>
          </a:xfrm>
          <a:prstGeom prst="rect">
            <a:avLst/>
          </a:prstGeom>
          <a:noFill/>
          <a:ln w="9525">
            <a:noFill/>
            <a:miter lim="800000"/>
            <a:headEnd/>
            <a:tailEnd/>
          </a:ln>
          <a:effectLst/>
        </p:spPr>
        <p:txBody>
          <a:bodyPr vert="horz" wrap="square" lIns="94450" tIns="46425" rIns="94450" bIns="46425" numCol="1" anchor="b" anchorCtr="0" compatLnSpc="1">
            <a:prstTxWarp prst="textNoShape">
              <a:avLst/>
            </a:prstTxWarp>
          </a:bodyPr>
          <a:lstStyle>
            <a:lvl1pPr defTabSz="938774" eaLnBrk="0" hangingPunct="0">
              <a:defRPr sz="1000">
                <a:latin typeface="Times" pitchFamily="18" charset="0"/>
                <a:cs typeface="+mn-cs"/>
              </a:defRPr>
            </a:lvl1pPr>
          </a:lstStyle>
          <a:p>
            <a:pPr>
              <a:defRPr/>
            </a:pPr>
            <a:endParaRPr lang="en-US"/>
          </a:p>
        </p:txBody>
      </p:sp>
      <p:sp>
        <p:nvSpPr>
          <p:cNvPr id="2055" name="Rectangle 7"/>
          <p:cNvSpPr>
            <a:spLocks noGrp="1" noChangeArrowheads="1"/>
          </p:cNvSpPr>
          <p:nvPr>
            <p:ph type="sldNum" sz="quarter" idx="5"/>
          </p:nvPr>
        </p:nvSpPr>
        <p:spPr bwMode="auto">
          <a:xfrm>
            <a:off x="3885903" y="8830658"/>
            <a:ext cx="2972097" cy="465742"/>
          </a:xfrm>
          <a:prstGeom prst="rect">
            <a:avLst/>
          </a:prstGeom>
          <a:noFill/>
          <a:ln w="9525">
            <a:noFill/>
            <a:miter lim="800000"/>
            <a:headEnd/>
            <a:tailEnd/>
          </a:ln>
          <a:effectLst/>
        </p:spPr>
        <p:txBody>
          <a:bodyPr vert="horz" wrap="square" lIns="94450" tIns="46425" rIns="94450" bIns="46425" numCol="1" anchor="b" anchorCtr="0" compatLnSpc="1">
            <a:prstTxWarp prst="textNoShape">
              <a:avLst/>
            </a:prstTxWarp>
          </a:bodyPr>
          <a:lstStyle>
            <a:lvl1pPr algn="r" defTabSz="938774" eaLnBrk="0" hangingPunct="0">
              <a:defRPr sz="1000">
                <a:latin typeface="Times" pitchFamily="18" charset="0"/>
                <a:cs typeface="+mn-cs"/>
              </a:defRPr>
            </a:lvl1pPr>
          </a:lstStyle>
          <a:p>
            <a:pPr>
              <a:defRPr/>
            </a:pPr>
            <a:fld id="{2541544D-09FF-48C8-8D53-6D8A677143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pPr defTabSz="938367"/>
            <a:fld id="{72B6FA15-872B-4834-A87F-A9D3558B7883}" type="slidenum">
              <a:rPr lang="en-US" smtClean="0">
                <a:cs typeface="Arial" charset="0"/>
              </a:rPr>
              <a:pPr defTabSz="938367"/>
              <a:t>0</a:t>
            </a:fld>
            <a:endParaRPr lang="en-US" dirty="0" smtClean="0">
              <a:cs typeface="Arial" charset="0"/>
            </a:endParaRPr>
          </a:p>
        </p:txBody>
      </p:sp>
      <p:sp>
        <p:nvSpPr>
          <p:cNvPr id="33795" name="Rectangle 2"/>
          <p:cNvSpPr>
            <a:spLocks noGrp="1" noRot="1" noChangeAspect="1" noChangeArrowheads="1" noTextEdit="1"/>
          </p:cNvSpPr>
          <p:nvPr>
            <p:ph type="sldImg"/>
          </p:nvPr>
        </p:nvSpPr>
        <p:spPr>
          <a:xfrm>
            <a:off x="1106488" y="698500"/>
            <a:ext cx="4643437" cy="3482975"/>
          </a:xfrm>
          <a:ln cap="flat"/>
        </p:spPr>
      </p:sp>
      <p:sp>
        <p:nvSpPr>
          <p:cNvPr id="33796" name="Rectangle 3"/>
          <p:cNvSpPr>
            <a:spLocks noGrp="1" noChangeArrowheads="1"/>
          </p:cNvSpPr>
          <p:nvPr>
            <p:ph type="body" idx="1"/>
          </p:nvPr>
        </p:nvSpPr>
        <p:spPr>
          <a:xfrm>
            <a:off x="916783" y="4416099"/>
            <a:ext cx="5024437" cy="4182457"/>
          </a:xfrm>
          <a:noFill/>
          <a:ln/>
        </p:spPr>
        <p:txBody>
          <a:bodyPr lIns="94442" tIns="46422" rIns="94442" bIns="46422"/>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dirty="0"/>
              <a:t>Carter Morse &amp; Company</a:t>
            </a:r>
          </a:p>
        </p:txBody>
      </p:sp>
      <p:sp>
        <p:nvSpPr>
          <p:cNvPr id="7" name="Rectangle 7"/>
          <p:cNvSpPr>
            <a:spLocks noGrp="1" noChangeArrowheads="1"/>
          </p:cNvSpPr>
          <p:nvPr>
            <p:ph type="sldNum" sz="quarter" idx="5"/>
          </p:nvPr>
        </p:nvSpPr>
        <p:spPr>
          <a:ln/>
        </p:spPr>
        <p:txBody>
          <a:bodyPr/>
          <a:lstStyle/>
          <a:p>
            <a:fld id="{40D8AF1C-95C0-47B6-952F-4BFD8E36ADF5}" type="slidenum">
              <a:rPr lang="en-US"/>
              <a:pPr/>
              <a:t>10</a:t>
            </a:fld>
            <a:endParaRPr lang="en-US" dirty="0"/>
          </a:p>
        </p:txBody>
      </p:sp>
      <p:sp>
        <p:nvSpPr>
          <p:cNvPr id="12290" name="Rectangle 2"/>
          <p:cNvSpPr>
            <a:spLocks noGrp="1" noRot="1" noChangeAspect="1" noChangeArrowheads="1" noTextEdit="1"/>
          </p:cNvSpPr>
          <p:nvPr>
            <p:ph type="sldImg"/>
          </p:nvPr>
        </p:nvSpPr>
        <p:spPr>
          <a:xfrm>
            <a:off x="1090613" y="669925"/>
            <a:ext cx="4676775" cy="3508375"/>
          </a:xfrm>
          <a:ln cap="flat"/>
        </p:spPr>
      </p:sp>
      <p:sp>
        <p:nvSpPr>
          <p:cNvPr id="12291" name="Rectangle 3"/>
          <p:cNvSpPr>
            <a:spLocks noGrp="1" noChangeArrowheads="1"/>
          </p:cNvSpPr>
          <p:nvPr>
            <p:ph type="body" idx="1"/>
          </p:nvPr>
        </p:nvSpPr>
        <p:spPr>
          <a:ln/>
        </p:spPr>
        <p:txBody>
          <a:bodyPr/>
          <a:lstStyle/>
          <a:p>
            <a:r>
              <a:rPr lang="en-US" dirty="0" smtClean="0"/>
              <a:t> </a:t>
            </a:r>
          </a:p>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541544D-09FF-48C8-8D53-6D8A67714333}"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541544D-09FF-48C8-8D53-6D8A67714333}"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050" i="0" dirty="0" smtClean="0"/>
              <a:t>Important</a:t>
            </a:r>
            <a:r>
              <a:rPr lang="en-US" sz="1050" i="0" baseline="0" dirty="0" smtClean="0"/>
              <a:t> definitions:</a:t>
            </a:r>
          </a:p>
          <a:p>
            <a:pPr>
              <a:buFont typeface="Arial" pitchFamily="34" charset="0"/>
              <a:buChar char="•"/>
            </a:pPr>
            <a:r>
              <a:rPr lang="en-US" sz="1050" i="0" dirty="0" smtClean="0"/>
              <a:t>Enterprise Value = Equity Value + Total Debt</a:t>
            </a:r>
          </a:p>
          <a:p>
            <a:pPr>
              <a:buFont typeface="Arial" pitchFamily="34" charset="0"/>
              <a:buChar char="•"/>
            </a:pPr>
            <a:r>
              <a:rPr lang="en-US" sz="1050" i="0" dirty="0" smtClean="0"/>
              <a:t>Subordinated Debt includes 2</a:t>
            </a:r>
            <a:r>
              <a:rPr lang="en-US" sz="1050" i="0" baseline="30000" dirty="0" smtClean="0"/>
              <a:t>nd</a:t>
            </a:r>
            <a:r>
              <a:rPr lang="en-US" sz="1050" i="0" dirty="0" smtClean="0"/>
              <a:t> lien loans and unsecured debt</a:t>
            </a:r>
          </a:p>
          <a:p>
            <a:pPr>
              <a:buFont typeface="Arial" pitchFamily="34" charset="0"/>
              <a:buChar char="•"/>
            </a:pPr>
            <a:r>
              <a:rPr lang="en-US" sz="1050" i="0" dirty="0" smtClean="0"/>
              <a:t>Equity includes invested capital, seller rollover equity and seller financing</a:t>
            </a:r>
          </a:p>
          <a:p>
            <a:endParaRPr lang="en-US" dirty="0" smtClean="0"/>
          </a:p>
        </p:txBody>
      </p:sp>
      <p:sp>
        <p:nvSpPr>
          <p:cNvPr id="4" name="Slide Number Placeholder 3"/>
          <p:cNvSpPr>
            <a:spLocks noGrp="1"/>
          </p:cNvSpPr>
          <p:nvPr>
            <p:ph type="sldNum" sz="quarter" idx="5"/>
          </p:nvPr>
        </p:nvSpPr>
        <p:spPr/>
        <p:txBody>
          <a:bodyPr/>
          <a:lstStyle/>
          <a:p>
            <a:pPr>
              <a:defRPr/>
            </a:pPr>
            <a:fld id="{F9A798CD-DFE5-46F9-B3C1-3B68655C58AC}" type="slidenum">
              <a:rPr lang="en-US" smtClean="0"/>
              <a:pPr>
                <a:defRPr/>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defTabSz="938367"/>
            <a:fld id="{91F2D05D-004E-4640-B385-12C787BE931E}" type="slidenum">
              <a:rPr lang="en-US" smtClean="0">
                <a:cs typeface="Arial" charset="0"/>
              </a:rPr>
              <a:pPr defTabSz="938367"/>
              <a:t>1</a:t>
            </a:fld>
            <a:endParaRPr lang="en-US" dirty="0" smtClean="0">
              <a:cs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endParaRPr lang="en-US">
              <a:latin typeface="Arial" pitchFamily="84" charset="0"/>
            </a:endParaRPr>
          </a:p>
        </p:txBody>
      </p:sp>
      <p:sp>
        <p:nvSpPr>
          <p:cNvPr id="4" name="Slide Number Placeholder 3"/>
          <p:cNvSpPr>
            <a:spLocks noGrp="1"/>
          </p:cNvSpPr>
          <p:nvPr>
            <p:ph type="sldNum" sz="quarter" idx="5"/>
          </p:nvPr>
        </p:nvSpPr>
        <p:spPr/>
        <p:txBody>
          <a:bodyPr/>
          <a:lstStyle/>
          <a:p>
            <a:pPr>
              <a:defRPr/>
            </a:pPr>
            <a:fld id="{59E0F2D0-1A4F-4F96-B9FB-9A2A658A604D}" type="slidenum">
              <a:rPr lang="en-US" smtClean="0"/>
              <a:pPr>
                <a:defRPr/>
              </a:pPr>
              <a:t>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dirty="0"/>
              <a:t>Carter Morse &amp; Company</a:t>
            </a:r>
          </a:p>
        </p:txBody>
      </p:sp>
      <p:sp>
        <p:nvSpPr>
          <p:cNvPr id="7" name="Rectangle 7"/>
          <p:cNvSpPr>
            <a:spLocks noGrp="1" noChangeArrowheads="1"/>
          </p:cNvSpPr>
          <p:nvPr>
            <p:ph type="sldNum" sz="quarter" idx="5"/>
          </p:nvPr>
        </p:nvSpPr>
        <p:spPr>
          <a:ln/>
        </p:spPr>
        <p:txBody>
          <a:bodyPr/>
          <a:lstStyle/>
          <a:p>
            <a:fld id="{8B6B4529-EFBB-4A35-BD89-7C20B1C7E012}" type="slidenum">
              <a:rPr lang="en-US"/>
              <a:pPr/>
              <a:t>3</a:t>
            </a:fld>
            <a:endParaRPr lang="en-US" dirty="0"/>
          </a:p>
        </p:txBody>
      </p:sp>
      <p:sp>
        <p:nvSpPr>
          <p:cNvPr id="10242" name="Rectangle 2"/>
          <p:cNvSpPr>
            <a:spLocks noGrp="1" noRot="1" noChangeAspect="1" noChangeArrowheads="1" noTextEdit="1"/>
          </p:cNvSpPr>
          <p:nvPr>
            <p:ph type="sldImg"/>
          </p:nvPr>
        </p:nvSpPr>
        <p:spPr>
          <a:xfrm>
            <a:off x="1090613" y="669925"/>
            <a:ext cx="4676775" cy="3508375"/>
          </a:xfrm>
          <a:ln cap="flat"/>
        </p:spPr>
      </p:sp>
      <p:sp>
        <p:nvSpPr>
          <p:cNvPr id="10243" name="Rectangle 3"/>
          <p:cNvSpPr>
            <a:spLocks noGrp="1" noChangeArrowheads="1"/>
          </p:cNvSpPr>
          <p:nvPr>
            <p:ph type="body" idx="1"/>
          </p:nvPr>
        </p:nvSpPr>
        <p:spPr>
          <a:ln/>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Carter Morse &amp; Company</a:t>
            </a:r>
          </a:p>
        </p:txBody>
      </p:sp>
      <p:sp>
        <p:nvSpPr>
          <p:cNvPr id="7" name="Rectangle 7"/>
          <p:cNvSpPr>
            <a:spLocks noGrp="1" noChangeArrowheads="1"/>
          </p:cNvSpPr>
          <p:nvPr>
            <p:ph type="sldNum" sz="quarter" idx="5"/>
          </p:nvPr>
        </p:nvSpPr>
        <p:spPr>
          <a:ln/>
        </p:spPr>
        <p:txBody>
          <a:bodyPr/>
          <a:lstStyle/>
          <a:p>
            <a:fld id="{8B6B4529-EFBB-4A35-BD89-7C20B1C7E012}" type="slidenum">
              <a:rPr lang="en-US"/>
              <a:pPr/>
              <a:t>4</a:t>
            </a:fld>
            <a:endParaRPr lang="en-US"/>
          </a:p>
        </p:txBody>
      </p:sp>
      <p:sp>
        <p:nvSpPr>
          <p:cNvPr id="10242" name="Rectangle 2"/>
          <p:cNvSpPr>
            <a:spLocks noGrp="1" noRot="1" noChangeAspect="1" noChangeArrowheads="1" noTextEdit="1"/>
          </p:cNvSpPr>
          <p:nvPr>
            <p:ph type="sldImg"/>
          </p:nvPr>
        </p:nvSpPr>
        <p:spPr>
          <a:xfrm>
            <a:off x="1090613" y="669925"/>
            <a:ext cx="4676775" cy="3508375"/>
          </a:xfrm>
          <a:ln cap="flat"/>
        </p:spPr>
      </p:sp>
      <p:sp>
        <p:nvSpPr>
          <p:cNvPr id="10243"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defTabSz="938367"/>
            <a:fld id="{91F2D05D-004E-4640-B385-12C787BE931E}" type="slidenum">
              <a:rPr lang="en-US" smtClean="0">
                <a:cs typeface="Arial" charset="0"/>
              </a:rPr>
              <a:pPr defTabSz="938367"/>
              <a:t>5</a:t>
            </a:fld>
            <a:endParaRPr lang="en-US" dirty="0" smtClean="0">
              <a:cs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Carter Morse &amp; Company</a:t>
            </a:r>
          </a:p>
        </p:txBody>
      </p:sp>
      <p:sp>
        <p:nvSpPr>
          <p:cNvPr id="7" name="Rectangle 7"/>
          <p:cNvSpPr>
            <a:spLocks noGrp="1" noChangeArrowheads="1"/>
          </p:cNvSpPr>
          <p:nvPr>
            <p:ph type="sldNum" sz="quarter" idx="5"/>
          </p:nvPr>
        </p:nvSpPr>
        <p:spPr>
          <a:ln/>
        </p:spPr>
        <p:txBody>
          <a:bodyPr/>
          <a:lstStyle/>
          <a:p>
            <a:fld id="{7A16CBB4-AB95-4A16-96CD-585A0201CE1B}" type="slidenum">
              <a:rPr lang="en-US"/>
              <a:pPr/>
              <a:t>6</a:t>
            </a:fld>
            <a:endParaRPr lang="en-US"/>
          </a:p>
        </p:txBody>
      </p:sp>
      <p:sp>
        <p:nvSpPr>
          <p:cNvPr id="14338" name="Rectangle 2"/>
          <p:cNvSpPr>
            <a:spLocks noGrp="1" noRot="1" noChangeAspect="1" noChangeArrowheads="1" noTextEdit="1"/>
          </p:cNvSpPr>
          <p:nvPr>
            <p:ph type="sldImg"/>
          </p:nvPr>
        </p:nvSpPr>
        <p:spPr>
          <a:xfrm>
            <a:off x="1090613" y="669925"/>
            <a:ext cx="4676775" cy="3508375"/>
          </a:xfrm>
          <a:ln cap="flat"/>
        </p:spPr>
      </p:sp>
      <p:sp>
        <p:nvSpPr>
          <p:cNvPr id="1433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Carter Morse &amp; Company</a:t>
            </a:r>
          </a:p>
        </p:txBody>
      </p:sp>
      <p:sp>
        <p:nvSpPr>
          <p:cNvPr id="7" name="Rectangle 7"/>
          <p:cNvSpPr>
            <a:spLocks noGrp="1" noChangeArrowheads="1"/>
          </p:cNvSpPr>
          <p:nvPr>
            <p:ph type="sldNum" sz="quarter" idx="5"/>
          </p:nvPr>
        </p:nvSpPr>
        <p:spPr>
          <a:ln/>
        </p:spPr>
        <p:txBody>
          <a:bodyPr/>
          <a:lstStyle/>
          <a:p>
            <a:fld id="{40D8AF1C-95C0-47B6-952F-4BFD8E36ADF5}" type="slidenum">
              <a:rPr lang="en-US"/>
              <a:pPr/>
              <a:t>7</a:t>
            </a:fld>
            <a:endParaRPr lang="en-US"/>
          </a:p>
        </p:txBody>
      </p:sp>
      <p:sp>
        <p:nvSpPr>
          <p:cNvPr id="12290" name="Rectangle 2"/>
          <p:cNvSpPr>
            <a:spLocks noGrp="1" noRot="1" noChangeAspect="1" noChangeArrowheads="1" noTextEdit="1"/>
          </p:cNvSpPr>
          <p:nvPr>
            <p:ph type="sldImg"/>
          </p:nvPr>
        </p:nvSpPr>
        <p:spPr>
          <a:xfrm>
            <a:off x="1090613" y="669925"/>
            <a:ext cx="4676775" cy="3508375"/>
          </a:xfrm>
          <a:ln cap="flat"/>
        </p:spPr>
      </p:sp>
      <p:sp>
        <p:nvSpPr>
          <p:cNvPr id="122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Carter Morse &amp; Company</a:t>
            </a:r>
          </a:p>
        </p:txBody>
      </p:sp>
      <p:sp>
        <p:nvSpPr>
          <p:cNvPr id="7" name="Rectangle 7"/>
          <p:cNvSpPr>
            <a:spLocks noGrp="1" noChangeArrowheads="1"/>
          </p:cNvSpPr>
          <p:nvPr>
            <p:ph type="sldNum" sz="quarter" idx="5"/>
          </p:nvPr>
        </p:nvSpPr>
        <p:spPr>
          <a:ln/>
        </p:spPr>
        <p:txBody>
          <a:bodyPr/>
          <a:lstStyle/>
          <a:p>
            <a:fld id="{482640A5-0558-4F86-9226-75606F44E17E}" type="slidenum">
              <a:rPr lang="en-US"/>
              <a:pPr/>
              <a:t>8</a:t>
            </a:fld>
            <a:endParaRPr lang="en-US"/>
          </a:p>
        </p:txBody>
      </p:sp>
      <p:sp>
        <p:nvSpPr>
          <p:cNvPr id="16386" name="Rectangle 2"/>
          <p:cNvSpPr>
            <a:spLocks noGrp="1" noRot="1" noChangeAspect="1" noChangeArrowheads="1" noTextEdit="1"/>
          </p:cNvSpPr>
          <p:nvPr>
            <p:ph type="sldImg"/>
          </p:nvPr>
        </p:nvSpPr>
        <p:spPr>
          <a:xfrm>
            <a:off x="1090613" y="669925"/>
            <a:ext cx="4676775" cy="3508375"/>
          </a:xfrm>
          <a:ln cap="flat"/>
        </p:spPr>
      </p:sp>
      <p:sp>
        <p:nvSpPr>
          <p:cNvPr id="16387" name="Rectangle 3"/>
          <p:cNvSpPr>
            <a:spLocks noGrp="1" noChangeArrowheads="1"/>
          </p:cNvSpPr>
          <p:nvPr>
            <p:ph type="body" idx="1"/>
          </p:nvPr>
        </p:nvSpPr>
        <p:spPr>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bwMode="auto">
          <a:xfrm>
            <a:off x="228600" y="274320"/>
            <a:ext cx="8686800" cy="6126480"/>
          </a:xfrm>
          <a:prstGeom prst="rect">
            <a:avLst/>
          </a:prstGeom>
          <a:solidFill>
            <a:schemeClr val="bg1"/>
          </a:solidFill>
          <a:ln w="76200" cap="flat" cmpd="dbl"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kern="1200" cap="none" normalizeH="0" baseline="0" smtClean="0">
              <a:ln>
                <a:noFill/>
              </a:ln>
              <a:solidFill>
                <a:schemeClr val="tx1"/>
              </a:solidFill>
              <a:effectLst/>
              <a:latin typeface="Arial Narrow" pitchFamily="34" charset="0"/>
              <a:ea typeface="+mn-ea"/>
              <a:cs typeface="Arial" charset="0"/>
            </a:endParaRPr>
          </a:p>
        </p:txBody>
      </p:sp>
      <p:sp>
        <p:nvSpPr>
          <p:cNvPr id="8" name="TextBox 7"/>
          <p:cNvSpPr txBox="1"/>
          <p:nvPr userDrawn="1"/>
        </p:nvSpPr>
        <p:spPr>
          <a:xfrm>
            <a:off x="7551738" y="6538119"/>
            <a:ext cx="1062037" cy="246221"/>
          </a:xfrm>
          <a:prstGeom prst="rect">
            <a:avLst/>
          </a:prstGeom>
          <a:noFill/>
        </p:spPr>
        <p:txBody>
          <a:bodyPr>
            <a:spAutoFit/>
          </a:bodyPr>
          <a:lstStyle/>
          <a:p>
            <a:pPr algn="r">
              <a:defRPr/>
            </a:pPr>
            <a:r>
              <a:rPr lang="en-US" sz="1000" dirty="0">
                <a:latin typeface="Arial" pitchFamily="34" charset="0"/>
                <a:cs typeface="Arial" pitchFamily="34" charset="0"/>
              </a:rPr>
              <a:t>Page </a:t>
            </a:r>
            <a:fld id="{6F3430F2-A1DF-4B57-944A-3D403A5F2AD2}" type="slidenum">
              <a:rPr lang="en-US" sz="1000">
                <a:latin typeface="Arial" pitchFamily="34" charset="0"/>
                <a:cs typeface="Arial" pitchFamily="34" charset="0"/>
              </a:rPr>
              <a:pPr algn="r">
                <a:defRPr/>
              </a:pPr>
              <a:t>‹#›</a:t>
            </a:fld>
            <a:endParaRPr lang="en-US" sz="1000" dirty="0">
              <a:latin typeface="Arial" pitchFamily="34" charset="0"/>
              <a:cs typeface="Arial" pitchFamily="34" charset="0"/>
            </a:endParaRPr>
          </a:p>
        </p:txBody>
      </p:sp>
      <p:sp>
        <p:nvSpPr>
          <p:cNvPr id="2" name="Title 1"/>
          <p:cNvSpPr>
            <a:spLocks noGrp="1"/>
          </p:cNvSpPr>
          <p:nvPr>
            <p:ph type="title"/>
          </p:nvPr>
        </p:nvSpPr>
        <p:spPr>
          <a:xfrm>
            <a:off x="457200" y="411480"/>
            <a:ext cx="8229600" cy="457200"/>
          </a:xfrm>
          <a:prstGeom prst="rect">
            <a:avLst/>
          </a:prstGeom>
          <a:noFill/>
          <a:ln>
            <a:noFill/>
          </a:ln>
        </p:spPr>
        <p:txBody>
          <a:bodyPr anchor="ctr"/>
          <a:lstStyle>
            <a:lvl1pPr algn="l" defTabSz="820738" rtl="0" eaLnBrk="0" fontAlgn="base" hangingPunct="0">
              <a:spcBef>
                <a:spcPct val="0"/>
              </a:spcBef>
              <a:spcAft>
                <a:spcPct val="0"/>
              </a:spcAft>
              <a:defRPr lang="en-US" sz="2200" b="0" dirty="0">
                <a:solidFill>
                  <a:schemeClr val="tx1"/>
                </a:solidFill>
                <a:latin typeface="Arial" pitchFamily="34" charset="0"/>
                <a:ea typeface="+mj-ea"/>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20800"/>
            <a:ext cx="8158162" cy="4957763"/>
          </a:xfrm>
        </p:spPr>
        <p:txBody>
          <a:bodyPr/>
          <a:lstStyle>
            <a:lvl1pPr marL="344488" indent="-344488">
              <a:tabLst/>
              <a:defRPr sz="1800">
                <a:latin typeface="Arial" pitchFamily="34" charset="0"/>
                <a:cs typeface="Arial" pitchFamily="34" charset="0"/>
              </a:defRPr>
            </a:lvl1pPr>
            <a:lvl2pPr marL="688975" indent="-344488">
              <a:tabLst/>
              <a:defRPr sz="1600">
                <a:latin typeface="Arial" pitchFamily="34" charset="0"/>
                <a:cs typeface="Arial" pitchFamily="34" charset="0"/>
              </a:defRPr>
            </a:lvl2pPr>
            <a:lvl3pPr marL="1025525" indent="-336550">
              <a:tabLst/>
              <a:defRPr sz="1400">
                <a:latin typeface="Arial" pitchFamily="34" charset="0"/>
                <a:cs typeface="Arial" pitchFamily="34" charset="0"/>
              </a:defRPr>
            </a:lvl3pPr>
            <a:lvl4pPr marL="1603375" indent="-344488">
              <a:defRPr sz="1200">
                <a:latin typeface="Arial" pitchFamily="34" charset="0"/>
                <a:cs typeface="Arial" pitchFamily="34" charset="0"/>
              </a:defRPr>
            </a:lvl4pPr>
            <a:lvl5pPr marL="1947863" indent="-344488">
              <a:defRPr sz="12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5" name="Straight Connector 14"/>
          <p:cNvCxnSpPr/>
          <p:nvPr userDrawn="1"/>
        </p:nvCxnSpPr>
        <p:spPr bwMode="auto">
          <a:xfrm>
            <a:off x="457200" y="822960"/>
            <a:ext cx="8229600" cy="0"/>
          </a:xfrm>
          <a:prstGeom prst="line">
            <a:avLst/>
          </a:prstGeom>
          <a:solidFill>
            <a:schemeClr val="accent1"/>
          </a:solidFill>
          <a:ln w="12700" cap="flat" cmpd="sng" algn="ctr">
            <a:solidFill>
              <a:schemeClr val="accent2">
                <a:lumMod val="50000"/>
              </a:schemeClr>
            </a:solidFill>
            <a:prstDash val="solid"/>
            <a:round/>
            <a:headEnd type="none" w="sm" len="sm"/>
            <a:tailEnd type="none" w="sm" len="sm"/>
          </a:ln>
          <a:effectLst/>
        </p:spPr>
      </p:cxnSp>
      <p:pic>
        <p:nvPicPr>
          <p:cNvPr id="10" name="Picture 1"/>
          <p:cNvPicPr>
            <a:picLocks noChangeAspect="1" noChangeArrowheads="1"/>
          </p:cNvPicPr>
          <p:nvPr userDrawn="1"/>
        </p:nvPicPr>
        <p:blipFill>
          <a:blip r:embed="rId2" cstate="print">
            <a:duotone>
              <a:prstClr val="black"/>
              <a:schemeClr val="bg1">
                <a:lumMod val="65000"/>
                <a:tint val="45000"/>
                <a:satMod val="400000"/>
              </a:schemeClr>
            </a:duotone>
          </a:blip>
          <a:srcRect/>
          <a:stretch>
            <a:fillRect/>
          </a:stretch>
        </p:blipFill>
        <p:spPr bwMode="auto">
          <a:xfrm>
            <a:off x="378728" y="6494304"/>
            <a:ext cx="1729880" cy="32004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625475"/>
            <a:ext cx="2054225" cy="565308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25475"/>
            <a:ext cx="6013450" cy="56530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19113" y="625475"/>
            <a:ext cx="8158162" cy="403225"/>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35075"/>
            <a:ext cx="4033838" cy="5043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3438" y="1235075"/>
            <a:ext cx="4033837" cy="5043488"/>
          </a:xfrm>
        </p:spPr>
        <p:txBody>
          <a:bodyPr/>
          <a:lstStyle/>
          <a:p>
            <a:pPr lvl="0"/>
            <a:endParaRPr lang="en-US"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693738"/>
            <a:ext cx="8229600" cy="403225"/>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220075" cy="5013325"/>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userDrawn="1"/>
        </p:nvSpPr>
        <p:spPr bwMode="auto">
          <a:xfrm>
            <a:off x="228600" y="274320"/>
            <a:ext cx="8686800" cy="6126480"/>
          </a:xfrm>
          <a:prstGeom prst="rect">
            <a:avLst/>
          </a:prstGeom>
          <a:solidFill>
            <a:schemeClr val="bg1"/>
          </a:solidFill>
          <a:ln w="76200" cap="flat" cmpd="dbl"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kern="1200" cap="none" normalizeH="0" baseline="0" smtClean="0">
              <a:ln>
                <a:noFill/>
              </a:ln>
              <a:solidFill>
                <a:schemeClr val="tx1"/>
              </a:solidFill>
              <a:effectLst/>
              <a:latin typeface="Arial Narrow" pitchFamily="34" charset="0"/>
              <a:ea typeface="+mn-ea"/>
              <a:cs typeface="Arial" charset="0"/>
            </a:endParaRPr>
          </a:p>
        </p:txBody>
      </p:sp>
      <p:sp>
        <p:nvSpPr>
          <p:cNvPr id="2" name="Title 1"/>
          <p:cNvSpPr>
            <a:spLocks noGrp="1"/>
          </p:cNvSpPr>
          <p:nvPr>
            <p:ph type="title"/>
          </p:nvPr>
        </p:nvSpPr>
        <p:spPr>
          <a:xfrm>
            <a:off x="457200" y="411480"/>
            <a:ext cx="8229600" cy="457200"/>
          </a:xfrm>
          <a:prstGeom prst="rect">
            <a:avLst/>
          </a:prstGeom>
          <a:noFill/>
          <a:ln>
            <a:noFill/>
          </a:ln>
        </p:spPr>
        <p:txBody>
          <a:bodyPr anchor="ctr"/>
          <a:lstStyle>
            <a:lvl1pPr algn="l" defTabSz="820738" rtl="0" eaLnBrk="0" fontAlgn="base" hangingPunct="0">
              <a:spcBef>
                <a:spcPct val="0"/>
              </a:spcBef>
              <a:spcAft>
                <a:spcPct val="0"/>
              </a:spcAft>
              <a:defRPr lang="en-US" sz="2200" b="0" dirty="0">
                <a:solidFill>
                  <a:schemeClr val="tx1"/>
                </a:solidFill>
                <a:latin typeface="Arial" pitchFamily="34" charset="0"/>
                <a:ea typeface="+mj-ea"/>
                <a:cs typeface="Arial" pitchFamily="34" charset="0"/>
              </a:defRPr>
            </a:lvl1pPr>
          </a:lstStyle>
          <a:p>
            <a:r>
              <a:rPr lang="en-US" dirty="0" smtClean="0"/>
              <a:t>Click to edit Master title style</a:t>
            </a:r>
            <a:endParaRPr lang="en-US" dirty="0"/>
          </a:p>
        </p:txBody>
      </p:sp>
      <p:sp>
        <p:nvSpPr>
          <p:cNvPr id="9" name="TextBox 8"/>
          <p:cNvSpPr txBox="1"/>
          <p:nvPr userDrawn="1"/>
        </p:nvSpPr>
        <p:spPr>
          <a:xfrm>
            <a:off x="7566252" y="6538119"/>
            <a:ext cx="1062037" cy="276225"/>
          </a:xfrm>
          <a:prstGeom prst="rect">
            <a:avLst/>
          </a:prstGeom>
          <a:noFill/>
        </p:spPr>
        <p:txBody>
          <a:bodyPr>
            <a:spAutoFit/>
          </a:bodyPr>
          <a:lstStyle/>
          <a:p>
            <a:pPr algn="r">
              <a:defRPr/>
            </a:pPr>
            <a:r>
              <a:rPr lang="en-US" sz="1000" kern="1200" dirty="0">
                <a:solidFill>
                  <a:schemeClr val="tx1"/>
                </a:solidFill>
                <a:latin typeface="Arial" pitchFamily="34" charset="0"/>
                <a:ea typeface="+mn-ea"/>
                <a:cs typeface="Arial" pitchFamily="34" charset="0"/>
              </a:rPr>
              <a:t>Page</a:t>
            </a:r>
            <a:r>
              <a:rPr lang="en-US" sz="1200" dirty="0">
                <a:latin typeface="+mn-lt"/>
                <a:cs typeface="Arial" pitchFamily="34" charset="0"/>
              </a:rPr>
              <a:t> </a:t>
            </a:r>
            <a:fld id="{6F3430F2-A1DF-4B57-944A-3D403A5F2AD2}" type="slidenum">
              <a:rPr lang="en-US" sz="1200">
                <a:latin typeface="+mn-lt"/>
                <a:cs typeface="Arial" pitchFamily="34" charset="0"/>
              </a:rPr>
              <a:pPr algn="r">
                <a:defRPr/>
              </a:pPr>
              <a:t>‹#›</a:t>
            </a:fld>
            <a:endParaRPr lang="en-US" sz="1200" dirty="0">
              <a:latin typeface="+mn-lt"/>
              <a:cs typeface="Arial" pitchFamily="34" charset="0"/>
            </a:endParaRPr>
          </a:p>
        </p:txBody>
      </p:sp>
      <p:cxnSp>
        <p:nvCxnSpPr>
          <p:cNvPr id="8" name="Straight Connector 7"/>
          <p:cNvCxnSpPr/>
          <p:nvPr userDrawn="1"/>
        </p:nvCxnSpPr>
        <p:spPr bwMode="auto">
          <a:xfrm>
            <a:off x="457200" y="822960"/>
            <a:ext cx="8229600" cy="0"/>
          </a:xfrm>
          <a:prstGeom prst="line">
            <a:avLst/>
          </a:prstGeom>
          <a:solidFill>
            <a:schemeClr val="accent1"/>
          </a:solidFill>
          <a:ln w="12700" cap="flat" cmpd="sng" algn="ctr">
            <a:solidFill>
              <a:schemeClr val="accent2">
                <a:lumMod val="50000"/>
              </a:schemeClr>
            </a:solidFill>
            <a:prstDash val="solid"/>
            <a:round/>
            <a:headEnd type="none" w="sm" len="sm"/>
            <a:tailEnd type="none" w="sm" len="sm"/>
          </a:ln>
          <a:effectLst/>
        </p:spPr>
      </p:cxnSp>
      <p:pic>
        <p:nvPicPr>
          <p:cNvPr id="7" name="Picture 1"/>
          <p:cNvPicPr>
            <a:picLocks noChangeAspect="1" noChangeArrowheads="1"/>
          </p:cNvPicPr>
          <p:nvPr userDrawn="1"/>
        </p:nvPicPr>
        <p:blipFill>
          <a:blip r:embed="rId2" cstate="print">
            <a:duotone>
              <a:prstClr val="black"/>
              <a:schemeClr val="bg1">
                <a:lumMod val="65000"/>
                <a:tint val="45000"/>
                <a:satMod val="400000"/>
              </a:schemeClr>
            </a:duotone>
          </a:blip>
          <a:srcRect/>
          <a:stretch>
            <a:fillRect/>
          </a:stretch>
        </p:blipFill>
        <p:spPr bwMode="auto">
          <a:xfrm>
            <a:off x="378728" y="6494304"/>
            <a:ext cx="1729880" cy="320040"/>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Rectangle 1"/>
          <p:cNvSpPr/>
          <p:nvPr userDrawn="1"/>
        </p:nvSpPr>
        <p:spPr bwMode="auto">
          <a:xfrm>
            <a:off x="228600" y="274320"/>
            <a:ext cx="8686800" cy="6126480"/>
          </a:xfrm>
          <a:prstGeom prst="rect">
            <a:avLst/>
          </a:prstGeom>
          <a:solidFill>
            <a:schemeClr val="bg1"/>
          </a:solidFill>
          <a:ln w="76200" cap="flat" cmpd="dbl"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kern="1200" cap="none" normalizeH="0" baseline="0" smtClean="0">
              <a:ln>
                <a:noFill/>
              </a:ln>
              <a:solidFill>
                <a:schemeClr val="tx1"/>
              </a:solidFill>
              <a:effectLst/>
              <a:latin typeface="Arial Narrow" pitchFamily="34" charset="0"/>
              <a:ea typeface="+mn-ea"/>
              <a:cs typeface="Arial" charset="0"/>
            </a:endParaRPr>
          </a:p>
        </p:txBody>
      </p:sp>
      <p:sp>
        <p:nvSpPr>
          <p:cNvPr id="3" name="Title 1"/>
          <p:cNvSpPr>
            <a:spLocks noGrp="1"/>
          </p:cNvSpPr>
          <p:nvPr>
            <p:ph type="title"/>
          </p:nvPr>
        </p:nvSpPr>
        <p:spPr>
          <a:xfrm>
            <a:off x="914400" y="2834640"/>
            <a:ext cx="7315200" cy="731520"/>
          </a:xfrm>
          <a:prstGeom prst="rect">
            <a:avLst/>
          </a:prstGeom>
          <a:noFill/>
          <a:ln w="38100" cmpd="dbl">
            <a:solidFill>
              <a:schemeClr val="tx1"/>
            </a:solidFill>
            <a:miter lim="800000"/>
          </a:ln>
        </p:spPr>
        <p:txBody>
          <a:bodyPr anchor="ctr"/>
          <a:lstStyle>
            <a:lvl1pPr algn="ctr" defTabSz="820738" rtl="0" eaLnBrk="0" fontAlgn="base" hangingPunct="0">
              <a:spcBef>
                <a:spcPct val="0"/>
              </a:spcBef>
              <a:spcAft>
                <a:spcPct val="0"/>
              </a:spcAft>
              <a:defRPr lang="en-US" sz="2400" b="0" dirty="0">
                <a:solidFill>
                  <a:schemeClr val="tx1"/>
                </a:solidFill>
                <a:latin typeface="Arial" pitchFamily="34" charset="0"/>
                <a:ea typeface="+mj-ea"/>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9113" y="609709"/>
            <a:ext cx="8158162" cy="403225"/>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35075"/>
            <a:ext cx="4033838" cy="5043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235075"/>
            <a:ext cx="4033837" cy="5043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9113" y="609709"/>
            <a:ext cx="8158162" cy="403225"/>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body" idx="1"/>
          </p:nvPr>
        </p:nvSpPr>
        <p:spPr bwMode="auto">
          <a:xfrm>
            <a:off x="457200" y="1235075"/>
            <a:ext cx="8220075" cy="5043488"/>
          </a:xfrm>
          <a:prstGeom prst="rect">
            <a:avLst/>
          </a:prstGeom>
          <a:noFill/>
          <a:ln w="9525">
            <a:noFill/>
            <a:miter lim="800000"/>
            <a:headEnd/>
            <a:tailEnd/>
          </a:ln>
        </p:spPr>
        <p:txBody>
          <a:bodyPr vert="horz" wrap="square" lIns="82550" tIns="41275" rIns="82550" bIns="41275" numCol="1" anchor="t" anchorCtr="0" compatLnSpc="1">
            <a:prstTxWarp prst="textNoShape">
              <a:avLst/>
            </a:prstTxWarp>
          </a:bodyPr>
          <a:lstStyle/>
          <a:p>
            <a:pPr lvl="0"/>
            <a:r>
              <a:rPr lang="en-US" smtClean="0"/>
              <a:t>  Click to edit Master text style</a:t>
            </a:r>
          </a:p>
          <a:p>
            <a:pPr lvl="1"/>
            <a:r>
              <a:rPr lang="en-US" smtClean="0"/>
              <a:t>  First bullet</a:t>
            </a:r>
          </a:p>
          <a:p>
            <a:pPr lvl="2"/>
            <a:r>
              <a:rPr lang="en-US" smtClean="0"/>
              <a:t> Second bullet</a:t>
            </a:r>
          </a:p>
          <a:p>
            <a:pPr lvl="3"/>
            <a:r>
              <a:rPr lang="en-US" smtClean="0"/>
              <a:t> First bullet</a:t>
            </a:r>
          </a:p>
          <a:p>
            <a:pPr lvl="4"/>
            <a:r>
              <a:rPr lang="en-US" smtClean="0"/>
              <a:t> First bullet</a:t>
            </a:r>
          </a:p>
          <a:p>
            <a:pPr lvl="2"/>
            <a:endParaRPr lang="en-US" smtClean="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hf sldNum="0" hdr="0" ftr="0" dt="0"/>
  <p:txStyles>
    <p:titleStyle>
      <a:lvl1pPr algn="l" defTabSz="820738" rtl="0" eaLnBrk="0" fontAlgn="base" hangingPunct="0">
        <a:spcBef>
          <a:spcPct val="0"/>
        </a:spcBef>
        <a:spcAft>
          <a:spcPct val="0"/>
        </a:spcAft>
        <a:defRPr sz="2000" b="1">
          <a:solidFill>
            <a:srgbClr val="000000"/>
          </a:solidFill>
          <a:latin typeface="Arial" pitchFamily="34" charset="0"/>
          <a:ea typeface="+mj-ea"/>
          <a:cs typeface="Arial" pitchFamily="34" charset="0"/>
        </a:defRPr>
      </a:lvl1pPr>
      <a:lvl2pPr algn="l" defTabSz="820738" rtl="0" eaLnBrk="0" fontAlgn="base" hangingPunct="0">
        <a:spcBef>
          <a:spcPct val="0"/>
        </a:spcBef>
        <a:spcAft>
          <a:spcPct val="0"/>
        </a:spcAft>
        <a:defRPr sz="2000" b="1">
          <a:solidFill>
            <a:srgbClr val="000000"/>
          </a:solidFill>
          <a:latin typeface="Arial" pitchFamily="34" charset="0"/>
          <a:cs typeface="Arial" pitchFamily="34" charset="0"/>
        </a:defRPr>
      </a:lvl2pPr>
      <a:lvl3pPr algn="l" defTabSz="820738" rtl="0" eaLnBrk="0" fontAlgn="base" hangingPunct="0">
        <a:spcBef>
          <a:spcPct val="0"/>
        </a:spcBef>
        <a:spcAft>
          <a:spcPct val="0"/>
        </a:spcAft>
        <a:defRPr sz="2000" b="1">
          <a:solidFill>
            <a:srgbClr val="000000"/>
          </a:solidFill>
          <a:latin typeface="Arial" pitchFamily="34" charset="0"/>
          <a:cs typeface="Arial" pitchFamily="34" charset="0"/>
        </a:defRPr>
      </a:lvl3pPr>
      <a:lvl4pPr algn="l" defTabSz="820738" rtl="0" eaLnBrk="0" fontAlgn="base" hangingPunct="0">
        <a:spcBef>
          <a:spcPct val="0"/>
        </a:spcBef>
        <a:spcAft>
          <a:spcPct val="0"/>
        </a:spcAft>
        <a:defRPr sz="2000" b="1">
          <a:solidFill>
            <a:srgbClr val="000000"/>
          </a:solidFill>
          <a:latin typeface="Arial" pitchFamily="34" charset="0"/>
          <a:cs typeface="Arial" pitchFamily="34" charset="0"/>
        </a:defRPr>
      </a:lvl4pPr>
      <a:lvl5pPr algn="l" defTabSz="820738" rtl="0" eaLnBrk="0" fontAlgn="base" hangingPunct="0">
        <a:spcBef>
          <a:spcPct val="0"/>
        </a:spcBef>
        <a:spcAft>
          <a:spcPct val="0"/>
        </a:spcAft>
        <a:defRPr sz="2000" b="1">
          <a:solidFill>
            <a:srgbClr val="000000"/>
          </a:solidFill>
          <a:latin typeface="Arial" pitchFamily="34" charset="0"/>
          <a:cs typeface="Arial" pitchFamily="34" charset="0"/>
        </a:defRPr>
      </a:lvl5pPr>
      <a:lvl6pPr marL="457200" algn="just" defTabSz="820738" rtl="0" eaLnBrk="0" fontAlgn="base" hangingPunct="0">
        <a:spcBef>
          <a:spcPct val="0"/>
        </a:spcBef>
        <a:spcAft>
          <a:spcPct val="0"/>
        </a:spcAft>
        <a:defRPr sz="2000" b="1">
          <a:solidFill>
            <a:srgbClr val="000000"/>
          </a:solidFill>
          <a:latin typeface="Garamond" pitchFamily="18" charset="0"/>
          <a:cs typeface="Times New Roman" pitchFamily="18" charset="0"/>
        </a:defRPr>
      </a:lvl6pPr>
      <a:lvl7pPr marL="914400" algn="just" defTabSz="820738" rtl="0" eaLnBrk="0" fontAlgn="base" hangingPunct="0">
        <a:spcBef>
          <a:spcPct val="0"/>
        </a:spcBef>
        <a:spcAft>
          <a:spcPct val="0"/>
        </a:spcAft>
        <a:defRPr sz="2000" b="1">
          <a:solidFill>
            <a:srgbClr val="000000"/>
          </a:solidFill>
          <a:latin typeface="Garamond" pitchFamily="18" charset="0"/>
          <a:cs typeface="Times New Roman" pitchFamily="18" charset="0"/>
        </a:defRPr>
      </a:lvl7pPr>
      <a:lvl8pPr marL="1371600" algn="just" defTabSz="820738" rtl="0" eaLnBrk="0" fontAlgn="base" hangingPunct="0">
        <a:spcBef>
          <a:spcPct val="0"/>
        </a:spcBef>
        <a:spcAft>
          <a:spcPct val="0"/>
        </a:spcAft>
        <a:defRPr sz="2000" b="1">
          <a:solidFill>
            <a:srgbClr val="000000"/>
          </a:solidFill>
          <a:latin typeface="Garamond" pitchFamily="18" charset="0"/>
          <a:cs typeface="Times New Roman" pitchFamily="18" charset="0"/>
        </a:defRPr>
      </a:lvl8pPr>
      <a:lvl9pPr marL="1828800" algn="just" defTabSz="820738" rtl="0" eaLnBrk="0" fontAlgn="base" hangingPunct="0">
        <a:spcBef>
          <a:spcPct val="0"/>
        </a:spcBef>
        <a:spcAft>
          <a:spcPct val="0"/>
        </a:spcAft>
        <a:defRPr sz="2000" b="1">
          <a:solidFill>
            <a:srgbClr val="000000"/>
          </a:solidFill>
          <a:latin typeface="Garamond" pitchFamily="18" charset="0"/>
          <a:cs typeface="Times New Roman" pitchFamily="18" charset="0"/>
        </a:defRPr>
      </a:lvl9pPr>
    </p:titleStyle>
    <p:bodyStyle>
      <a:lvl1pPr marL="342900" indent="-342900" algn="l" defTabSz="820738" rtl="0" eaLnBrk="0" fontAlgn="base" hangingPunct="0">
        <a:spcBef>
          <a:spcPct val="50000"/>
        </a:spcBef>
        <a:spcAft>
          <a:spcPct val="0"/>
        </a:spcAft>
        <a:buFont typeface="Wingdings" pitchFamily="2" charset="2"/>
        <a:buChar char="Ø"/>
        <a:tabLst>
          <a:tab pos="228600" algn="l"/>
        </a:tabLst>
        <a:defRPr>
          <a:solidFill>
            <a:schemeClr val="tx1"/>
          </a:solidFill>
          <a:latin typeface="+mn-lt"/>
          <a:ea typeface="+mn-ea"/>
          <a:cs typeface="+mn-cs"/>
        </a:defRPr>
      </a:lvl1pPr>
      <a:lvl2pPr marL="342900" indent="-114300" algn="l" defTabSz="820738" rtl="0" eaLnBrk="0" fontAlgn="base" hangingPunct="0">
        <a:spcBef>
          <a:spcPct val="50000"/>
        </a:spcBef>
        <a:spcAft>
          <a:spcPct val="0"/>
        </a:spcAft>
        <a:buClr>
          <a:srgbClr val="002261"/>
        </a:buClr>
        <a:buFont typeface="Wingdings" pitchFamily="2" charset="2"/>
        <a:buChar char="§"/>
        <a:tabLst>
          <a:tab pos="228600" algn="l"/>
        </a:tabLst>
        <a:defRPr sz="1600">
          <a:solidFill>
            <a:schemeClr val="tx1"/>
          </a:solidFill>
          <a:latin typeface="+mn-lt"/>
        </a:defRPr>
      </a:lvl2pPr>
      <a:lvl3pPr marL="1025525" indent="-204788" algn="l" defTabSz="820738" rtl="0" eaLnBrk="0" fontAlgn="base" hangingPunct="0">
        <a:spcBef>
          <a:spcPct val="50000"/>
        </a:spcBef>
        <a:spcAft>
          <a:spcPct val="0"/>
        </a:spcAft>
        <a:buClr>
          <a:srgbClr val="002261"/>
        </a:buClr>
        <a:buFont typeface="Century Gothic" pitchFamily="34" charset="0"/>
        <a:buChar char="-"/>
        <a:tabLst>
          <a:tab pos="228600" algn="l"/>
        </a:tabLst>
        <a:defRPr sz="1600">
          <a:solidFill>
            <a:schemeClr val="tx1"/>
          </a:solidFill>
          <a:latin typeface="+mn-lt"/>
        </a:defRPr>
      </a:lvl3pPr>
      <a:lvl4pPr marL="1436688" indent="-206375" algn="l" defTabSz="820738" rtl="0" eaLnBrk="0" fontAlgn="base" hangingPunct="0">
        <a:spcBef>
          <a:spcPct val="50000"/>
        </a:spcBef>
        <a:spcAft>
          <a:spcPct val="0"/>
        </a:spcAft>
        <a:buClr>
          <a:srgbClr val="002261"/>
        </a:buClr>
        <a:buFont typeface="Century Gothic" pitchFamily="34" charset="0"/>
        <a:buChar char="-"/>
        <a:tabLst>
          <a:tab pos="228600" algn="l"/>
        </a:tabLst>
        <a:defRPr sz="1600">
          <a:solidFill>
            <a:schemeClr val="tx1"/>
          </a:solidFill>
          <a:latin typeface="+mn-lt"/>
        </a:defRPr>
      </a:lvl4pPr>
      <a:lvl5pPr marL="1846263" indent="-204788" algn="l" defTabSz="820738" rtl="0" eaLnBrk="0" fontAlgn="base" hangingPunct="0">
        <a:spcBef>
          <a:spcPct val="50000"/>
        </a:spcBef>
        <a:spcAft>
          <a:spcPct val="0"/>
        </a:spcAft>
        <a:buClr>
          <a:srgbClr val="002261"/>
        </a:buClr>
        <a:buFont typeface="Century Gothic" pitchFamily="34" charset="0"/>
        <a:buChar char="-"/>
        <a:tabLst>
          <a:tab pos="228600" algn="l"/>
        </a:tabLst>
        <a:defRPr sz="1600">
          <a:solidFill>
            <a:schemeClr val="tx1"/>
          </a:solidFill>
          <a:latin typeface="+mn-lt"/>
        </a:defRPr>
      </a:lvl5pPr>
      <a:lvl6pPr marL="2303463" indent="-204788" algn="l" defTabSz="820738" rtl="0" eaLnBrk="0" fontAlgn="base" hangingPunct="0">
        <a:spcBef>
          <a:spcPct val="50000"/>
        </a:spcBef>
        <a:spcAft>
          <a:spcPct val="0"/>
        </a:spcAft>
        <a:buClr>
          <a:srgbClr val="002261"/>
        </a:buClr>
        <a:buFont typeface="Century Gothic" pitchFamily="34" charset="0"/>
        <a:buChar char="-"/>
        <a:tabLst>
          <a:tab pos="228600" algn="l"/>
        </a:tabLst>
        <a:defRPr sz="1400">
          <a:solidFill>
            <a:schemeClr val="tx1"/>
          </a:solidFill>
          <a:latin typeface="+mn-lt"/>
        </a:defRPr>
      </a:lvl6pPr>
      <a:lvl7pPr marL="2760663" indent="-204788" algn="l" defTabSz="820738" rtl="0" eaLnBrk="0" fontAlgn="base" hangingPunct="0">
        <a:spcBef>
          <a:spcPct val="50000"/>
        </a:spcBef>
        <a:spcAft>
          <a:spcPct val="0"/>
        </a:spcAft>
        <a:buClr>
          <a:srgbClr val="002261"/>
        </a:buClr>
        <a:buFont typeface="Century Gothic" pitchFamily="34" charset="0"/>
        <a:buChar char="-"/>
        <a:tabLst>
          <a:tab pos="228600" algn="l"/>
        </a:tabLst>
        <a:defRPr sz="1400">
          <a:solidFill>
            <a:schemeClr val="tx1"/>
          </a:solidFill>
          <a:latin typeface="+mn-lt"/>
        </a:defRPr>
      </a:lvl7pPr>
      <a:lvl8pPr marL="3217863" indent="-204788" algn="l" defTabSz="820738" rtl="0" eaLnBrk="0" fontAlgn="base" hangingPunct="0">
        <a:spcBef>
          <a:spcPct val="50000"/>
        </a:spcBef>
        <a:spcAft>
          <a:spcPct val="0"/>
        </a:spcAft>
        <a:buClr>
          <a:srgbClr val="002261"/>
        </a:buClr>
        <a:buFont typeface="Century Gothic" pitchFamily="34" charset="0"/>
        <a:buChar char="-"/>
        <a:tabLst>
          <a:tab pos="228600" algn="l"/>
        </a:tabLst>
        <a:defRPr sz="1400">
          <a:solidFill>
            <a:schemeClr val="tx1"/>
          </a:solidFill>
          <a:latin typeface="+mn-lt"/>
        </a:defRPr>
      </a:lvl8pPr>
      <a:lvl9pPr marL="3675063" indent="-204788" algn="l" defTabSz="820738" rtl="0" eaLnBrk="0" fontAlgn="base" hangingPunct="0">
        <a:spcBef>
          <a:spcPct val="50000"/>
        </a:spcBef>
        <a:spcAft>
          <a:spcPct val="0"/>
        </a:spcAft>
        <a:buClr>
          <a:srgbClr val="002261"/>
        </a:buClr>
        <a:buFont typeface="Century Gothic" pitchFamily="34" charset="0"/>
        <a:buChar char="-"/>
        <a:tabLst>
          <a:tab pos="228600" algn="l"/>
        </a:tabLs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228600" y="274320"/>
            <a:ext cx="8686800" cy="6217920"/>
          </a:xfrm>
          <a:prstGeom prst="rect">
            <a:avLst/>
          </a:prstGeom>
          <a:solidFill>
            <a:schemeClr val="bg1"/>
          </a:solidFill>
          <a:ln w="76200" cap="flat" cmpd="dbl" algn="ctr">
            <a:solidFill>
              <a:schemeClr val="accent2">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Narrow" pitchFamily="34" charset="0"/>
            </a:endParaRPr>
          </a:p>
        </p:txBody>
      </p:sp>
      <p:sp>
        <p:nvSpPr>
          <p:cNvPr id="5" name="TextBox 4"/>
          <p:cNvSpPr txBox="1"/>
          <p:nvPr/>
        </p:nvSpPr>
        <p:spPr>
          <a:xfrm>
            <a:off x="1645920" y="1623848"/>
            <a:ext cx="5852160" cy="3357225"/>
          </a:xfrm>
          <a:prstGeom prst="rect">
            <a:avLst/>
          </a:prstGeom>
          <a:solidFill>
            <a:srgbClr val="3333CC"/>
          </a:solidFill>
          <a:ln>
            <a:noFill/>
          </a:ln>
          <a:effectLst>
            <a:innerShdw blurRad="63500" dist="50800" dir="2700000">
              <a:prstClr val="black">
                <a:alpha val="50000"/>
              </a:prstClr>
            </a:innerShdw>
          </a:effectLst>
        </p:spPr>
        <p:txBody>
          <a:bodyPr anchor="ctr"/>
          <a:lstStyle/>
          <a:p>
            <a:pPr algn="ctr" defTabSz="820738" eaLnBrk="0" hangingPunct="0">
              <a:defRPr/>
            </a:pPr>
            <a:r>
              <a:rPr lang="en-US" sz="2800" dirty="0" smtClean="0">
                <a:solidFill>
                  <a:schemeClr val="bg1"/>
                </a:solidFill>
              </a:rPr>
              <a:t>Valuing Start-Up &amp; Early Stage Companies…Art or Science</a:t>
            </a:r>
          </a:p>
          <a:p>
            <a:pPr algn="ctr" defTabSz="820738" eaLnBrk="0" hangingPunct="0">
              <a:defRPr/>
            </a:pPr>
            <a:endParaRPr lang="en-US" sz="1800" b="1" dirty="0" smtClean="0">
              <a:solidFill>
                <a:schemeClr val="bg1"/>
              </a:solidFill>
            </a:endParaRPr>
          </a:p>
          <a:p>
            <a:pPr algn="ctr" defTabSz="820738" eaLnBrk="0" hangingPunct="0">
              <a:defRPr/>
            </a:pPr>
            <a:r>
              <a:rPr lang="en-US" sz="1800" b="1" dirty="0" smtClean="0">
                <a:solidFill>
                  <a:schemeClr val="bg1"/>
                </a:solidFill>
              </a:rPr>
              <a:t>IACT Presentation</a:t>
            </a:r>
          </a:p>
          <a:p>
            <a:pPr algn="ctr" defTabSz="820738" eaLnBrk="0" hangingPunct="0">
              <a:defRPr/>
            </a:pPr>
            <a:r>
              <a:rPr lang="en-US" sz="1800" b="1" dirty="0" smtClean="0">
                <a:solidFill>
                  <a:schemeClr val="bg1"/>
                </a:solidFill>
              </a:rPr>
              <a:t>February 23, 2010</a:t>
            </a:r>
          </a:p>
          <a:p>
            <a:pPr algn="ctr" defTabSz="820738" eaLnBrk="0" hangingPunct="0">
              <a:defRPr/>
            </a:pPr>
            <a:endParaRPr lang="en-US" sz="1800" b="1" dirty="0" smtClean="0">
              <a:solidFill>
                <a:schemeClr val="bg1"/>
              </a:solidFill>
            </a:endParaRPr>
          </a:p>
          <a:p>
            <a:pPr algn="ctr" defTabSz="820738" eaLnBrk="0" hangingPunct="0">
              <a:defRPr/>
            </a:pPr>
            <a:r>
              <a:rPr lang="en-US" sz="1800" b="1" dirty="0" smtClean="0">
                <a:solidFill>
                  <a:schemeClr val="bg1"/>
                </a:solidFill>
              </a:rPr>
              <a:t>Frank Morse</a:t>
            </a:r>
          </a:p>
          <a:p>
            <a:pPr algn="ctr" defTabSz="820738" eaLnBrk="0" hangingPunct="0">
              <a:defRPr/>
            </a:pPr>
            <a:r>
              <a:rPr lang="en-US" sz="1800" b="1" smtClean="0">
                <a:solidFill>
                  <a:schemeClr val="bg1"/>
                </a:solidFill>
              </a:rPr>
              <a:t>Managing Director</a:t>
            </a:r>
          </a:p>
          <a:p>
            <a:pPr algn="ctr" defTabSz="820738" eaLnBrk="0" hangingPunct="0">
              <a:defRPr/>
            </a:pPr>
            <a:r>
              <a:rPr lang="en-US" sz="1800" b="1" smtClean="0">
                <a:solidFill>
                  <a:schemeClr val="bg1"/>
                </a:solidFill>
              </a:rPr>
              <a:t>Carter </a:t>
            </a:r>
            <a:r>
              <a:rPr lang="en-US" sz="1800" b="1" dirty="0" smtClean="0">
                <a:solidFill>
                  <a:schemeClr val="bg1"/>
                </a:solidFill>
              </a:rPr>
              <a:t>Morse </a:t>
            </a:r>
            <a:r>
              <a:rPr lang="en-US" sz="1800" b="1" smtClean="0">
                <a:solidFill>
                  <a:schemeClr val="bg1"/>
                </a:solidFill>
              </a:rPr>
              <a:t>&amp; Mathias</a:t>
            </a:r>
            <a:endParaRPr lang="en-US" sz="1800" b="1" dirty="0" smtClean="0">
              <a:solidFill>
                <a:schemeClr val="bg1"/>
              </a:solidFill>
            </a:endParaRPr>
          </a:p>
        </p:txBody>
      </p:sp>
      <p:pic>
        <p:nvPicPr>
          <p:cNvPr id="6" name="Picture 1"/>
          <p:cNvPicPr>
            <a:picLocks noChangeAspect="1" noChangeArrowheads="1"/>
          </p:cNvPicPr>
          <p:nvPr/>
        </p:nvPicPr>
        <p:blipFill>
          <a:blip r:embed="rId3" cstate="print"/>
          <a:srcRect/>
          <a:stretch>
            <a:fillRect/>
          </a:stretch>
        </p:blipFill>
        <p:spPr bwMode="auto">
          <a:xfrm>
            <a:off x="2919413" y="5328745"/>
            <a:ext cx="3303587" cy="6111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Equity Valuations</a:t>
            </a:r>
            <a:endParaRPr lang="en-US" dirty="0"/>
          </a:p>
        </p:txBody>
      </p:sp>
      <p:sp>
        <p:nvSpPr>
          <p:cNvPr id="5" name="Rectangle 4"/>
          <p:cNvSpPr/>
          <p:nvPr/>
        </p:nvSpPr>
        <p:spPr>
          <a:xfrm>
            <a:off x="1089130" y="5447391"/>
            <a:ext cx="1954381" cy="261610"/>
          </a:xfrm>
          <a:prstGeom prst="rect">
            <a:avLst/>
          </a:prstGeom>
        </p:spPr>
        <p:txBody>
          <a:bodyPr wrap="none">
            <a:spAutoFit/>
          </a:bodyPr>
          <a:lstStyle/>
          <a:p>
            <a:pPr eaLnBrk="0" hangingPunct="0">
              <a:defRPr/>
            </a:pPr>
            <a:r>
              <a:rPr lang="en-US" sz="1100" dirty="0" smtClean="0"/>
              <a:t>Source: GF Data Resources</a:t>
            </a:r>
            <a:endParaRPr lang="en-US" sz="1100" dirty="0"/>
          </a:p>
        </p:txBody>
      </p:sp>
      <p:pic>
        <p:nvPicPr>
          <p:cNvPr id="6" name="Picture 2"/>
          <p:cNvPicPr>
            <a:picLocks noChangeAspect="1" noChangeArrowheads="1"/>
          </p:cNvPicPr>
          <p:nvPr/>
        </p:nvPicPr>
        <p:blipFill>
          <a:blip r:embed="rId2" cstate="print"/>
          <a:srcRect l="57690" t="89471" r="22001"/>
          <a:stretch>
            <a:fillRect/>
          </a:stretch>
        </p:blipFill>
        <p:spPr bwMode="auto">
          <a:xfrm>
            <a:off x="6337740" y="1504137"/>
            <a:ext cx="1261242" cy="404647"/>
          </a:xfrm>
          <a:prstGeom prst="rect">
            <a:avLst/>
          </a:prstGeom>
          <a:noFill/>
          <a:ln w="9525">
            <a:noFill/>
            <a:miter lim="800000"/>
            <a:headEnd/>
            <a:tailEnd/>
          </a:ln>
          <a:effectLst/>
        </p:spPr>
      </p:pic>
      <p:pic>
        <p:nvPicPr>
          <p:cNvPr id="7" name="Picture 2"/>
          <p:cNvPicPr>
            <a:picLocks noChangeAspect="1" noChangeArrowheads="1"/>
          </p:cNvPicPr>
          <p:nvPr/>
        </p:nvPicPr>
        <p:blipFill>
          <a:blip r:embed="rId2" cstate="print"/>
          <a:srcRect l="30113" t="89471" r="54496"/>
          <a:stretch>
            <a:fillRect/>
          </a:stretch>
        </p:blipFill>
        <p:spPr bwMode="auto">
          <a:xfrm>
            <a:off x="857165" y="1459474"/>
            <a:ext cx="955870" cy="404647"/>
          </a:xfrm>
          <a:prstGeom prst="rect">
            <a:avLst/>
          </a:prstGeom>
          <a:noFill/>
          <a:ln w="9525">
            <a:noFill/>
            <a:miter lim="800000"/>
            <a:headEnd/>
            <a:tailEnd/>
          </a:ln>
          <a:effectLst/>
        </p:spPr>
      </p:pic>
      <p:sp>
        <p:nvSpPr>
          <p:cNvPr id="8" name="Rectangle 7"/>
          <p:cNvSpPr/>
          <p:nvPr/>
        </p:nvSpPr>
        <p:spPr>
          <a:xfrm>
            <a:off x="726512" y="1049682"/>
            <a:ext cx="2910669" cy="323165"/>
          </a:xfrm>
          <a:prstGeom prst="rect">
            <a:avLst/>
          </a:prstGeom>
        </p:spPr>
        <p:txBody>
          <a:bodyPr wrap="none">
            <a:spAutoFit/>
          </a:bodyPr>
          <a:lstStyle/>
          <a:p>
            <a:r>
              <a:rPr lang="en-US" dirty="0" smtClean="0"/>
              <a:t>Transactions under $250 million</a:t>
            </a:r>
            <a:endParaRPr lang="en-US" dirty="0"/>
          </a:p>
        </p:txBody>
      </p:sp>
      <p:pic>
        <p:nvPicPr>
          <p:cNvPr id="67586" name="Picture 2"/>
          <p:cNvPicPr>
            <a:picLocks noChangeAspect="1" noChangeArrowheads="1"/>
          </p:cNvPicPr>
          <p:nvPr/>
        </p:nvPicPr>
        <p:blipFill>
          <a:blip r:embed="rId2" cstate="print"/>
          <a:srcRect t="1969" b="14359"/>
          <a:stretch>
            <a:fillRect/>
          </a:stretch>
        </p:blipFill>
        <p:spPr bwMode="auto">
          <a:xfrm>
            <a:off x="1089130" y="1813666"/>
            <a:ext cx="6210303" cy="3215534"/>
          </a:xfrm>
          <a:prstGeom prst="rect">
            <a:avLst/>
          </a:prstGeom>
          <a:noFill/>
          <a:ln w="9525">
            <a:noFill/>
            <a:miter lim="800000"/>
            <a:headEnd/>
            <a:tailEnd/>
          </a:ln>
          <a:effectLst/>
        </p:spPr>
      </p:pic>
      <p:sp>
        <p:nvSpPr>
          <p:cNvPr id="9" name="Rectangle 8"/>
          <p:cNvSpPr/>
          <p:nvPr/>
        </p:nvSpPr>
        <p:spPr bwMode="auto">
          <a:xfrm>
            <a:off x="726512" y="1372847"/>
            <a:ext cx="6872470" cy="44056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smtClean="0">
              <a:ln>
                <a:noFill/>
              </a:ln>
              <a:solidFill>
                <a:schemeClr val="tx1"/>
              </a:solidFill>
              <a:effectLst/>
              <a:latin typeface="Arial Narrow" pitchFamily="34" charset="0"/>
            </a:endParaRPr>
          </a:p>
        </p:txBody>
      </p:sp>
      <p:pic>
        <p:nvPicPr>
          <p:cNvPr id="10" name="Picture 2"/>
          <p:cNvPicPr>
            <a:picLocks noChangeAspect="1" noChangeArrowheads="1"/>
          </p:cNvPicPr>
          <p:nvPr/>
        </p:nvPicPr>
        <p:blipFill>
          <a:blip r:embed="rId2" cstate="print"/>
          <a:srcRect t="88650"/>
          <a:stretch>
            <a:fillRect/>
          </a:stretch>
        </p:blipFill>
        <p:spPr bwMode="auto">
          <a:xfrm>
            <a:off x="1241530" y="4966128"/>
            <a:ext cx="6210303" cy="4361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11479"/>
            <a:ext cx="8229600" cy="909321"/>
          </a:xfrm>
          <a:noFill/>
          <a:ln/>
        </p:spPr>
        <p:txBody>
          <a:bodyPr/>
          <a:lstStyle/>
          <a:p>
            <a:pPr algn="ctr"/>
            <a:r>
              <a:rPr lang="en-US" dirty="0" smtClean="0"/>
              <a:t>Valley of Death</a:t>
            </a:r>
            <a:r>
              <a:rPr lang="en-US" dirty="0"/>
              <a:t/>
            </a:r>
            <a:br>
              <a:rPr lang="en-US" dirty="0"/>
            </a:br>
            <a:r>
              <a:rPr lang="en-US" sz="2800" dirty="0" smtClean="0"/>
              <a:t> </a:t>
            </a:r>
            <a:endParaRPr lang="en-US" sz="2800" dirty="0"/>
          </a:p>
        </p:txBody>
      </p:sp>
      <p:pic>
        <p:nvPicPr>
          <p:cNvPr id="6" name="Content Placeholder 5" descr="valleyofdeath.jpg"/>
          <p:cNvPicPr>
            <a:picLocks noGrp="1" noChangeAspect="1"/>
          </p:cNvPicPr>
          <p:nvPr>
            <p:ph idx="1"/>
          </p:nvPr>
        </p:nvPicPr>
        <p:blipFill>
          <a:blip r:embed="rId3" cstate="print"/>
          <a:stretch>
            <a:fillRect/>
          </a:stretch>
        </p:blipFill>
        <p:spPr>
          <a:xfrm>
            <a:off x="457200" y="1346994"/>
            <a:ext cx="8229599" cy="4905375"/>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Valuation stages-Art or Science</a:t>
            </a:r>
            <a:endParaRPr lang="en-US" dirty="0"/>
          </a:p>
        </p:txBody>
      </p:sp>
      <p:graphicFrame>
        <p:nvGraphicFramePr>
          <p:cNvPr id="5" name="Diagram 4"/>
          <p:cNvGraphicFramePr/>
          <p:nvPr/>
        </p:nvGraphicFramePr>
        <p:xfrm>
          <a:off x="961697" y="1072055"/>
          <a:ext cx="6658303" cy="51080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Valuation stages-Art or Science</a:t>
            </a:r>
            <a:endParaRPr lang="en-US" dirty="0"/>
          </a:p>
        </p:txBody>
      </p:sp>
      <p:graphicFrame>
        <p:nvGraphicFramePr>
          <p:cNvPr id="5" name="Diagram 4"/>
          <p:cNvGraphicFramePr/>
          <p:nvPr/>
        </p:nvGraphicFramePr>
        <p:xfrm>
          <a:off x="961697" y="1072055"/>
          <a:ext cx="6658303" cy="51080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983734" y="1398672"/>
          <a:ext cx="7703065" cy="4477924"/>
        </p:xfrm>
        <a:graphic>
          <a:graphicData uri="http://schemas.openxmlformats.org/drawingml/2006/table">
            <a:tbl>
              <a:tblPr/>
              <a:tblGrid>
                <a:gridCol w="1790997"/>
                <a:gridCol w="1954924"/>
                <a:gridCol w="1691537"/>
                <a:gridCol w="1195344"/>
                <a:gridCol w="1070263"/>
              </a:tblGrid>
              <a:tr h="700857">
                <a:tc>
                  <a:txBody>
                    <a:bodyPr/>
                    <a:lstStyle/>
                    <a:p>
                      <a:pPr algn="l" fontAlgn="b"/>
                      <a:r>
                        <a:rPr lang="en-US" sz="1400" b="1" i="0" u="none" strike="noStrike" dirty="0" smtClean="0">
                          <a:solidFill>
                            <a:schemeClr val="bg1"/>
                          </a:solidFill>
                          <a:latin typeface="Arial" pitchFamily="34" charset="0"/>
                          <a:cs typeface="Arial" pitchFamily="34" charset="0"/>
                        </a:rPr>
                        <a:t>Financing</a:t>
                      </a:r>
                      <a:endParaRPr lang="en-US" sz="1400" b="1" i="0" u="none" strike="noStrike" dirty="0">
                        <a:solidFill>
                          <a:schemeClr val="bg1"/>
                        </a:solidFill>
                        <a:latin typeface="Arial" pitchFamily="34" charset="0"/>
                        <a:cs typeface="Arial" pitchFamily="34" charset="0"/>
                      </a:endParaRP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3333CC"/>
                    </a:solidFill>
                  </a:tcPr>
                </a:tc>
                <a:tc>
                  <a:txBody>
                    <a:bodyPr/>
                    <a:lstStyle/>
                    <a:p>
                      <a:pPr algn="ctr" fontAlgn="b"/>
                      <a:r>
                        <a:rPr lang="en-US" sz="1400" b="1" i="0" u="none" strike="noStrike" dirty="0" smtClean="0">
                          <a:solidFill>
                            <a:schemeClr val="bg1"/>
                          </a:solidFill>
                          <a:latin typeface="Arial" pitchFamily="34" charset="0"/>
                          <a:cs typeface="Arial" pitchFamily="34" charset="0"/>
                        </a:rPr>
                        <a:t>Company</a:t>
                      </a:r>
                      <a:r>
                        <a:rPr lang="en-US" sz="1400" b="1" i="0" u="none" strike="noStrike" baseline="0" dirty="0" smtClean="0">
                          <a:solidFill>
                            <a:schemeClr val="bg1"/>
                          </a:solidFill>
                          <a:latin typeface="Arial" pitchFamily="34" charset="0"/>
                          <a:cs typeface="Arial" pitchFamily="34" charset="0"/>
                        </a:rPr>
                        <a:t> Stage</a:t>
                      </a:r>
                      <a:endParaRPr lang="en-US" sz="1400" b="1" i="0" u="none" strike="noStrike" dirty="0">
                        <a:solidFill>
                          <a:schemeClr val="bg1"/>
                        </a:solidFill>
                        <a:latin typeface="Arial" pitchFamily="34" charset="0"/>
                        <a:cs typeface="Arial" pitchFamily="34" charset="0"/>
                      </a:endParaRP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3333CC"/>
                    </a:solidFill>
                  </a:tcPr>
                </a:tc>
                <a:tc>
                  <a:txBody>
                    <a:bodyPr/>
                    <a:lstStyle/>
                    <a:p>
                      <a:pPr algn="ctr" fontAlgn="b"/>
                      <a:r>
                        <a:rPr lang="en-US" sz="1400" b="1" i="0" u="none" strike="noStrike" dirty="0" smtClean="0">
                          <a:solidFill>
                            <a:schemeClr val="bg1"/>
                          </a:solidFill>
                          <a:latin typeface="Arial" pitchFamily="34" charset="0"/>
                          <a:cs typeface="Arial" pitchFamily="34" charset="0"/>
                        </a:rPr>
                        <a:t>Data</a:t>
                      </a:r>
                      <a:endParaRPr lang="en-US" sz="1400" b="1" i="0" u="none" strike="noStrike" dirty="0">
                        <a:solidFill>
                          <a:schemeClr val="bg1"/>
                        </a:solidFill>
                        <a:latin typeface="Arial" pitchFamily="34" charset="0"/>
                        <a:cs typeface="Arial" pitchFamily="34" charset="0"/>
                      </a:endParaRP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3333CC"/>
                    </a:solidFill>
                  </a:tcPr>
                </a:tc>
                <a:tc>
                  <a:txBody>
                    <a:bodyPr/>
                    <a:lstStyle/>
                    <a:p>
                      <a:pPr algn="ctr" fontAlgn="b"/>
                      <a:r>
                        <a:rPr lang="en-US" sz="1400" b="1" i="0" u="none" strike="noStrike" dirty="0" smtClean="0">
                          <a:solidFill>
                            <a:schemeClr val="bg1"/>
                          </a:solidFill>
                          <a:latin typeface="Arial" pitchFamily="34" charset="0"/>
                          <a:cs typeface="Arial" pitchFamily="34" charset="0"/>
                        </a:rPr>
                        <a:t>Risk</a:t>
                      </a:r>
                    </a:p>
                    <a:p>
                      <a:pPr algn="ctr" fontAlgn="b"/>
                      <a:r>
                        <a:rPr lang="en-US" sz="1400" b="1" i="0" u="none" strike="noStrike" dirty="0" smtClean="0">
                          <a:solidFill>
                            <a:schemeClr val="bg1"/>
                          </a:solidFill>
                          <a:latin typeface="Arial" pitchFamily="34" charset="0"/>
                          <a:cs typeface="Arial" pitchFamily="34" charset="0"/>
                        </a:rPr>
                        <a:t>Uncertainty</a:t>
                      </a:r>
                      <a:endParaRPr lang="en-US" sz="1400" b="1" i="0" u="none" strike="noStrike" dirty="0">
                        <a:solidFill>
                          <a:schemeClr val="bg1"/>
                        </a:solidFill>
                        <a:latin typeface="Arial" pitchFamily="34" charset="0"/>
                        <a:cs typeface="Arial" pitchFamily="34" charset="0"/>
                      </a:endParaRP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3333CC"/>
                    </a:solidFill>
                  </a:tcPr>
                </a:tc>
                <a:tc>
                  <a:txBody>
                    <a:bodyPr/>
                    <a:lstStyle/>
                    <a:p>
                      <a:pPr algn="ctr" fontAlgn="b"/>
                      <a:r>
                        <a:rPr lang="en-US" sz="1400" b="1" i="0" u="none" strike="noStrike" dirty="0" smtClean="0">
                          <a:solidFill>
                            <a:schemeClr val="bg1"/>
                          </a:solidFill>
                          <a:latin typeface="Arial" pitchFamily="34" charset="0"/>
                          <a:cs typeface="Arial" pitchFamily="34" charset="0"/>
                        </a:rPr>
                        <a:t>Value Range</a:t>
                      </a:r>
                    </a:p>
                    <a:p>
                      <a:pPr algn="ctr" fontAlgn="b"/>
                      <a:r>
                        <a:rPr lang="en-US" sz="1400" b="1" i="0" u="none" strike="noStrike" dirty="0" smtClean="0">
                          <a:solidFill>
                            <a:schemeClr val="bg1"/>
                          </a:solidFill>
                          <a:latin typeface="Arial" pitchFamily="34" charset="0"/>
                          <a:cs typeface="Arial" pitchFamily="34" charset="0"/>
                        </a:rPr>
                        <a:t>($MM)</a:t>
                      </a:r>
                      <a:endParaRPr lang="en-US" sz="1400" b="1" i="0" u="none" strike="noStrike" dirty="0">
                        <a:solidFill>
                          <a:schemeClr val="bg1"/>
                        </a:solidFill>
                        <a:latin typeface="Arial" pitchFamily="34" charset="0"/>
                        <a:cs typeface="Arial" pitchFamily="34" charset="0"/>
                      </a:endParaRP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3333CC"/>
                    </a:solidFill>
                  </a:tcPr>
                </a:tc>
              </a:tr>
              <a:tr h="496441">
                <a:tc>
                  <a:txBody>
                    <a:bodyPr/>
                    <a:lstStyle/>
                    <a:p>
                      <a:pPr algn="l" fontAlgn="b"/>
                      <a:r>
                        <a:rPr lang="en-US" sz="1400" b="0" i="0" u="none" strike="noStrike" dirty="0" smtClean="0">
                          <a:solidFill>
                            <a:schemeClr val="tx1"/>
                          </a:solidFill>
                          <a:latin typeface="Arial" pitchFamily="34" charset="0"/>
                          <a:cs typeface="Arial" pitchFamily="34" charset="0"/>
                        </a:rPr>
                        <a:t>Seed</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Incorporation  &amp; Early Development</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Concept, soft data, no</a:t>
                      </a:r>
                      <a:r>
                        <a:rPr lang="en-US" sz="1400" b="0" i="0" u="none" strike="noStrike" baseline="0" dirty="0" smtClean="0">
                          <a:solidFill>
                            <a:schemeClr val="tx1"/>
                          </a:solidFill>
                          <a:latin typeface="Arial" pitchFamily="34" charset="0"/>
                          <a:cs typeface="Arial" pitchFamily="34" charset="0"/>
                        </a:rPr>
                        <a:t> mgt, </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Highest Risk</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.1-1.0</a:t>
                      </a:r>
                      <a:endParaRPr lang="en-US" sz="140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700857">
                <a:tc>
                  <a:txBody>
                    <a:bodyPr/>
                    <a:lstStyle/>
                    <a:p>
                      <a:pPr algn="l" fontAlgn="b"/>
                      <a:r>
                        <a:rPr lang="en-US" sz="1400" b="0" i="0" u="none" strike="noStrike" dirty="0" smtClean="0">
                          <a:solidFill>
                            <a:schemeClr val="tx1"/>
                          </a:solidFill>
                          <a:latin typeface="Arial" pitchFamily="34" charset="0"/>
                          <a:cs typeface="Arial" pitchFamily="34" charset="0"/>
                        </a:rPr>
                        <a:t>Series A</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Development</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Market </a:t>
                      </a:r>
                      <a:r>
                        <a:rPr lang="en-US" sz="1400" b="0" i="0" u="none" strike="noStrike" baseline="0" dirty="0" smtClean="0">
                          <a:solidFill>
                            <a:schemeClr val="tx1"/>
                          </a:solidFill>
                          <a:latin typeface="Arial" pitchFamily="34" charset="0"/>
                          <a:cs typeface="Arial" pitchFamily="34" charset="0"/>
                        </a:rPr>
                        <a:t> validation and little technology risk</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Very High</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3-5</a:t>
                      </a:r>
                      <a:endParaRPr lang="en-US" sz="140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496441">
                <a:tc>
                  <a:txBody>
                    <a:bodyPr/>
                    <a:lstStyle/>
                    <a:p>
                      <a:pPr algn="l" fontAlgn="b"/>
                      <a:r>
                        <a:rPr lang="en-US" sz="1400" b="0" i="0" u="none" strike="noStrike" dirty="0" smtClean="0">
                          <a:solidFill>
                            <a:schemeClr val="tx1"/>
                          </a:solidFill>
                          <a:latin typeface="Arial" pitchFamily="34" charset="0"/>
                          <a:cs typeface="Arial" pitchFamily="34" charset="0"/>
                        </a:rPr>
                        <a:t>Series B</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Shipping Product</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Beginning</a:t>
                      </a:r>
                      <a:r>
                        <a:rPr lang="en-US" sz="1400" b="0" i="0" u="none" strike="noStrike" baseline="0" dirty="0" smtClean="0">
                          <a:solidFill>
                            <a:schemeClr val="tx1"/>
                          </a:solidFill>
                          <a:latin typeface="Arial" pitchFamily="34" charset="0"/>
                          <a:cs typeface="Arial" pitchFamily="34" charset="0"/>
                        </a:rPr>
                        <a:t> Revenues</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High</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5-10</a:t>
                      </a:r>
                      <a:endParaRPr lang="en-US" sz="140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496441">
                <a:tc>
                  <a:txBody>
                    <a:bodyPr/>
                    <a:lstStyle/>
                    <a:p>
                      <a:pPr algn="l" fontAlgn="b"/>
                      <a:r>
                        <a:rPr lang="en-US" sz="1400" b="0" i="0" u="none" strike="noStrike" dirty="0" smtClean="0">
                          <a:solidFill>
                            <a:schemeClr val="tx1"/>
                          </a:solidFill>
                          <a:latin typeface="Arial" pitchFamily="34" charset="0"/>
                          <a:cs typeface="Arial" pitchFamily="34" charset="0"/>
                        </a:rPr>
                        <a:t>Series C</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Reference Clients</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Predictive Revenues</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smtClean="0">
                          <a:solidFill>
                            <a:schemeClr val="tx1"/>
                          </a:solidFill>
                          <a:latin typeface="Arial" pitchFamily="34" charset="0"/>
                          <a:cs typeface="Arial" pitchFamily="34" charset="0"/>
                        </a:rPr>
                        <a:t>Moderate</a:t>
                      </a:r>
                      <a:endParaRPr lang="en-US" sz="1400" b="0" i="0" u="none" strike="noStrike" dirty="0">
                        <a:solidFill>
                          <a:schemeClr val="tx1"/>
                        </a:solidFill>
                        <a:latin typeface="Arial" pitchFamily="34" charset="0"/>
                        <a:cs typeface="Arial"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&gt;10</a:t>
                      </a:r>
                      <a:endParaRPr lang="en-US" sz="140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622376">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chemeClr val="tx1"/>
                          </a:solidFill>
                          <a:latin typeface="Arial" pitchFamily="34" charset="0"/>
                          <a:cs typeface="Arial" pitchFamily="34" charset="0"/>
                        </a:rPr>
                        <a:t>Later Stage/Mezzanine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kern="1200" dirty="0" smtClean="0">
                          <a:solidFill>
                            <a:schemeClr val="tx1"/>
                          </a:solidFill>
                          <a:latin typeface="Arial" pitchFamily="34" charset="0"/>
                          <a:ea typeface="+mn-ea"/>
                          <a:cs typeface="Arial" pitchFamily="34" charset="0"/>
                        </a:rPr>
                        <a:t>Profitable</a:t>
                      </a:r>
                      <a:endParaRPr lang="en-US" sz="1400" b="0" i="0" u="none" strike="noStrike" kern="1200" dirty="0">
                        <a:solidFill>
                          <a:schemeClr val="tx1"/>
                        </a:solidFill>
                        <a:latin typeface="Arial" pitchFamily="34" charset="0"/>
                        <a:ea typeface="+mn-ea"/>
                        <a:cs typeface="Arial"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kern="1200" dirty="0" smtClean="0">
                          <a:solidFill>
                            <a:schemeClr val="tx1"/>
                          </a:solidFill>
                          <a:latin typeface="Arial" pitchFamily="34" charset="0"/>
                          <a:ea typeface="+mn-ea"/>
                          <a:cs typeface="Arial" pitchFamily="34" charset="0"/>
                        </a:rPr>
                        <a:t>Hard Data, EBITDA </a:t>
                      </a:r>
                      <a:endParaRPr lang="en-US" sz="1400" b="0" i="0" u="none" strike="noStrike" kern="1200" dirty="0">
                        <a:solidFill>
                          <a:schemeClr val="tx1"/>
                        </a:solidFill>
                        <a:latin typeface="Arial" pitchFamily="34" charset="0"/>
                        <a:ea typeface="+mn-ea"/>
                        <a:cs typeface="Arial"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kern="1200" dirty="0" smtClean="0">
                          <a:solidFill>
                            <a:schemeClr val="tx1"/>
                          </a:solidFill>
                          <a:latin typeface="Arial" pitchFamily="34" charset="0"/>
                          <a:ea typeface="+mn-ea"/>
                          <a:cs typeface="Arial" pitchFamily="34" charset="0"/>
                        </a:rPr>
                        <a:t>Normal Business</a:t>
                      </a:r>
                    </a:p>
                    <a:p>
                      <a:pPr algn="ctr" fontAlgn="b"/>
                      <a:r>
                        <a:rPr lang="en-US" sz="1400" b="0" i="0" u="none" strike="noStrike" kern="1200" dirty="0" smtClean="0">
                          <a:solidFill>
                            <a:schemeClr val="tx1"/>
                          </a:solidFill>
                          <a:latin typeface="Arial" pitchFamily="34" charset="0"/>
                          <a:ea typeface="+mn-ea"/>
                          <a:cs typeface="Arial" pitchFamily="34" charset="0"/>
                        </a:rPr>
                        <a:t>Risk</a:t>
                      </a:r>
                      <a:endParaRPr lang="en-US" sz="1400" b="0" i="0" u="none" strike="noStrike" kern="1200" dirty="0">
                        <a:solidFill>
                          <a:schemeClr val="tx1"/>
                        </a:solidFill>
                        <a:latin typeface="Arial" pitchFamily="34" charset="0"/>
                        <a:ea typeface="+mn-ea"/>
                        <a:cs typeface="Arial"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20-50</a:t>
                      </a:r>
                      <a:endParaRPr lang="en-US" sz="1400" dirty="0">
                        <a:solidFill>
                          <a:schemeClr val="tx1"/>
                        </a:solidFill>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810799">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chemeClr val="tx1"/>
                          </a:solidFill>
                          <a:latin typeface="Arial" pitchFamily="34" charset="0"/>
                          <a:cs typeface="Arial" pitchFamily="34" charset="0"/>
                        </a:rPr>
                        <a:t>Public Company</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kern="1200" dirty="0" smtClean="0">
                          <a:solidFill>
                            <a:schemeClr val="tx1"/>
                          </a:solidFill>
                          <a:latin typeface="Arial" pitchFamily="34" charset="0"/>
                          <a:ea typeface="+mn-ea"/>
                          <a:cs typeface="Arial" pitchFamily="34" charset="0"/>
                        </a:rPr>
                        <a:t>Profitable</a:t>
                      </a:r>
                      <a:endParaRPr lang="en-US" sz="1400" b="0" i="0" u="none" strike="noStrike" kern="1200" dirty="0">
                        <a:solidFill>
                          <a:schemeClr val="tx1"/>
                        </a:solidFill>
                        <a:latin typeface="Arial" pitchFamily="34" charset="0"/>
                        <a:ea typeface="+mn-ea"/>
                        <a:cs typeface="Arial"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kern="1200" dirty="0" smtClean="0">
                          <a:solidFill>
                            <a:schemeClr val="tx1"/>
                          </a:solidFill>
                          <a:latin typeface="Arial" pitchFamily="34" charset="0"/>
                          <a:ea typeface="+mn-ea"/>
                          <a:cs typeface="Arial" pitchFamily="34" charset="0"/>
                        </a:rPr>
                        <a:t>Public Information</a:t>
                      </a:r>
                      <a:endParaRPr lang="en-US" sz="1400" b="0" i="0" u="none" strike="noStrike" kern="1200" dirty="0">
                        <a:solidFill>
                          <a:schemeClr val="tx1"/>
                        </a:solidFill>
                        <a:latin typeface="Arial" pitchFamily="34" charset="0"/>
                        <a:ea typeface="+mn-ea"/>
                        <a:cs typeface="Arial"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400" b="0" i="0" u="none" strike="noStrike" kern="1200" dirty="0" smtClean="0">
                          <a:solidFill>
                            <a:schemeClr val="tx1"/>
                          </a:solidFill>
                          <a:latin typeface="Arial" pitchFamily="34" charset="0"/>
                          <a:ea typeface="+mn-ea"/>
                          <a:cs typeface="Arial" pitchFamily="34" charset="0"/>
                        </a:rPr>
                        <a:t>Least Risk</a:t>
                      </a:r>
                      <a:endParaRPr lang="en-US" sz="1400" b="0" i="0" u="none" strike="noStrike" kern="1200" dirty="0">
                        <a:solidFill>
                          <a:schemeClr val="tx1"/>
                        </a:solidFill>
                        <a:latin typeface="Arial" pitchFamily="34" charset="0"/>
                        <a:ea typeface="+mn-ea"/>
                        <a:cs typeface="Arial" pitchFamily="34" charset="0"/>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Whatever</a:t>
                      </a:r>
                      <a:endParaRPr lang="en-US" sz="1400" dirty="0">
                        <a:solidFill>
                          <a:schemeClr val="tx1"/>
                        </a:solidFill>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7" name="Title 6"/>
          <p:cNvSpPr>
            <a:spLocks noGrp="1"/>
          </p:cNvSpPr>
          <p:nvPr>
            <p:ph type="title"/>
          </p:nvPr>
        </p:nvSpPr>
        <p:spPr/>
        <p:txBody>
          <a:bodyPr/>
          <a:lstStyle/>
          <a:p>
            <a:r>
              <a:rPr lang="en-US" dirty="0" smtClean="0"/>
              <a:t>Valuation By Stage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731520" y="1371600"/>
          <a:ext cx="7091363"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Presentation Outline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3"/>
          <p:cNvSpPr>
            <a:spLocks noGrp="1"/>
          </p:cNvSpPr>
          <p:nvPr>
            <p:ph type="title"/>
          </p:nvPr>
        </p:nvSpPr>
        <p:spPr/>
        <p:txBody>
          <a:bodyPr/>
          <a:lstStyle/>
          <a:p>
            <a:r>
              <a:rPr lang="en-US" smtClean="0"/>
              <a:t>CMM Profile</a:t>
            </a:r>
          </a:p>
        </p:txBody>
      </p:sp>
      <p:graphicFrame>
        <p:nvGraphicFramePr>
          <p:cNvPr id="6" name="Table 5"/>
          <p:cNvGraphicFramePr>
            <a:graphicFrameLocks noGrp="1"/>
          </p:cNvGraphicFramePr>
          <p:nvPr/>
        </p:nvGraphicFramePr>
        <p:xfrm>
          <a:off x="731838" y="1517650"/>
          <a:ext cx="7696200" cy="4556760"/>
        </p:xfrm>
        <a:graphic>
          <a:graphicData uri="http://schemas.openxmlformats.org/drawingml/2006/table">
            <a:tbl>
              <a:tblPr firstRow="1" bandRow="1">
                <a:tableStyleId>{5C22544A-7EE6-4342-B048-85BDC9FD1C3A}</a:tableStyleId>
              </a:tblPr>
              <a:tblGrid>
                <a:gridCol w="1877122"/>
                <a:gridCol w="2106439"/>
                <a:gridCol w="803100"/>
                <a:gridCol w="2909539"/>
              </a:tblGrid>
              <a:tr h="457200">
                <a:tc>
                  <a:txBody>
                    <a:bodyPr/>
                    <a:lstStyle/>
                    <a:p>
                      <a:pPr algn="ctr"/>
                      <a:r>
                        <a:rPr lang="en-US" sz="1400" b="1" dirty="0" smtClean="0">
                          <a:solidFill>
                            <a:schemeClr val="bg1"/>
                          </a:solidFill>
                          <a:latin typeface="+mn-lt"/>
                          <a:cs typeface="Arial" pitchFamily="34" charset="0"/>
                        </a:rPr>
                        <a:t>History</a:t>
                      </a:r>
                      <a:endParaRPr lang="en-US" sz="1400" b="1" dirty="0">
                        <a:solidFill>
                          <a:schemeClr val="bg1"/>
                        </a:solidFill>
                        <a:latin typeface="+mn-lt"/>
                        <a:cs typeface="Arial" pitchFamily="34" charset="0"/>
                      </a:endParaRPr>
                    </a:p>
                  </a:txBody>
                  <a:tcPr marL="137160" marR="137160" marT="137160" marB="137160" anchor="ctr">
                    <a:lnR w="57150" cap="flat" cmpd="sng" algn="ctr">
                      <a:solidFill>
                        <a:schemeClr val="bg1"/>
                      </a:solidFill>
                      <a:prstDash val="solid"/>
                      <a:round/>
                      <a:headEnd type="none" w="med" len="med"/>
                      <a:tailEnd type="none" w="med" len="med"/>
                    </a:lnR>
                    <a:lnB w="57150" cap="flat" cmpd="sng" algn="ctr">
                      <a:solidFill>
                        <a:schemeClr val="bg1"/>
                      </a:solidFill>
                      <a:prstDash val="solid"/>
                      <a:round/>
                      <a:headEnd type="none" w="med" len="med"/>
                      <a:tailEnd type="none" w="med" len="med"/>
                    </a:lnB>
                    <a:solidFill>
                      <a:schemeClr val="accent6">
                        <a:lumMod val="50000"/>
                      </a:schemeClr>
                    </a:solidFill>
                  </a:tcPr>
                </a:tc>
                <a:tc gridSpan="3">
                  <a:txBody>
                    <a:bodyPr/>
                    <a:lstStyle/>
                    <a:p>
                      <a:r>
                        <a:rPr lang="en-US" sz="1400" b="0" dirty="0" smtClean="0">
                          <a:solidFill>
                            <a:schemeClr val="tx1"/>
                          </a:solidFill>
                          <a:latin typeface="+mn-lt"/>
                          <a:cs typeface="Arial" pitchFamily="34" charset="0"/>
                        </a:rPr>
                        <a:t>Founded</a:t>
                      </a:r>
                      <a:r>
                        <a:rPr lang="en-US" sz="1400" b="0" baseline="0" dirty="0" smtClean="0">
                          <a:solidFill>
                            <a:schemeClr val="tx1"/>
                          </a:solidFill>
                          <a:latin typeface="+mn-lt"/>
                          <a:cs typeface="Arial" pitchFamily="34" charset="0"/>
                        </a:rPr>
                        <a:t> </a:t>
                      </a:r>
                      <a:r>
                        <a:rPr lang="en-US" sz="1400" b="0" dirty="0" smtClean="0">
                          <a:solidFill>
                            <a:schemeClr val="tx1"/>
                          </a:solidFill>
                          <a:latin typeface="+mn-lt"/>
                          <a:cs typeface="Arial" pitchFamily="34" charset="0"/>
                        </a:rPr>
                        <a:t>1987</a:t>
                      </a:r>
                      <a:endParaRPr lang="en-US" sz="1400" b="0" dirty="0">
                        <a:solidFill>
                          <a:schemeClr val="tx1"/>
                        </a:solidFill>
                        <a:latin typeface="+mn-lt"/>
                        <a:cs typeface="Arial" pitchFamily="34" charset="0"/>
                      </a:endParaRPr>
                    </a:p>
                  </a:txBody>
                  <a:tcPr marL="137160" marR="137160" marT="137160" marB="137160" anchor="ctr">
                    <a:lnL w="57150" cap="flat" cmpd="sng" algn="ctr">
                      <a:solidFill>
                        <a:schemeClr val="bg1"/>
                      </a:solidFill>
                      <a:prstDash val="solid"/>
                      <a:round/>
                      <a:headEnd type="none" w="med" len="med"/>
                      <a:tailEnd type="none" w="med" len="med"/>
                    </a:lnL>
                    <a:lnB w="57150" cap="flat" cmpd="sng" algn="ctr">
                      <a:solidFill>
                        <a:schemeClr val="bg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r>
              <a:tr h="457200">
                <a:tc>
                  <a:txBody>
                    <a:bodyPr/>
                    <a:lstStyle/>
                    <a:p>
                      <a:pPr algn="ctr"/>
                      <a:r>
                        <a:rPr lang="en-US" sz="1400" b="1" dirty="0" smtClean="0">
                          <a:solidFill>
                            <a:schemeClr val="bg1"/>
                          </a:solidFill>
                          <a:latin typeface="+mn-lt"/>
                          <a:cs typeface="Arial" pitchFamily="34" charset="0"/>
                        </a:rPr>
                        <a:t>Services</a:t>
                      </a:r>
                      <a:endParaRPr lang="en-US" sz="1400" b="1" dirty="0">
                        <a:solidFill>
                          <a:schemeClr val="bg1"/>
                        </a:solidFill>
                        <a:latin typeface="+mn-lt"/>
                        <a:cs typeface="Arial" pitchFamily="34" charset="0"/>
                      </a:endParaRPr>
                    </a:p>
                  </a:txBody>
                  <a:tcPr marL="137160" marR="137160" marT="137160" marB="137160" anchor="ctr">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6">
                        <a:lumMod val="50000"/>
                      </a:schemeClr>
                    </a:solidFill>
                  </a:tcPr>
                </a:tc>
                <a:tc>
                  <a:txBody>
                    <a:bodyPr/>
                    <a:lstStyle/>
                    <a:p>
                      <a:pPr marL="115888" marR="0" indent="-115888"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400" b="0" dirty="0" smtClean="0">
                          <a:solidFill>
                            <a:schemeClr val="tx1"/>
                          </a:solidFill>
                          <a:latin typeface="+mn-lt"/>
                          <a:cs typeface="Arial" pitchFamily="34" charset="0"/>
                        </a:rPr>
                        <a:t>Sell-side advisory</a:t>
                      </a:r>
                    </a:p>
                    <a:p>
                      <a:pPr marL="115888" indent="-115888">
                        <a:buFont typeface="Wingdings" pitchFamily="2" charset="2"/>
                        <a:buChar char="§"/>
                      </a:pPr>
                      <a:r>
                        <a:rPr lang="en-US" sz="1400" b="0" dirty="0" smtClean="0">
                          <a:solidFill>
                            <a:schemeClr val="tx1"/>
                          </a:solidFill>
                          <a:latin typeface="+mn-lt"/>
                          <a:cs typeface="Arial" pitchFamily="34" charset="0"/>
                        </a:rPr>
                        <a:t>Buy-side advisory</a:t>
                      </a:r>
                    </a:p>
                    <a:p>
                      <a:pPr marL="115888" indent="-115888">
                        <a:buFont typeface="Wingdings" pitchFamily="2" charset="2"/>
                        <a:buChar char="§"/>
                      </a:pPr>
                      <a:r>
                        <a:rPr lang="en-US" sz="1400" b="0" dirty="0" smtClean="0">
                          <a:solidFill>
                            <a:schemeClr val="tx1"/>
                          </a:solidFill>
                          <a:latin typeface="+mn-lt"/>
                          <a:cs typeface="Arial" pitchFamily="34" charset="0"/>
                        </a:rPr>
                        <a:t>Valuation services</a:t>
                      </a:r>
                    </a:p>
                  </a:txBody>
                  <a:tcPr marL="137160" marR="137160" marT="137160" marB="13716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c gridSpan="2">
                  <a:txBody>
                    <a:bodyPr/>
                    <a:lstStyle/>
                    <a:p>
                      <a:pPr marL="115888" marR="0" indent="-115888"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400" b="0" dirty="0" smtClean="0">
                          <a:solidFill>
                            <a:schemeClr val="tx1"/>
                          </a:solidFill>
                          <a:latin typeface="+mn-lt"/>
                          <a:cs typeface="Arial" pitchFamily="34" charset="0"/>
                        </a:rPr>
                        <a:t>Arranging equity</a:t>
                      </a:r>
                      <a:r>
                        <a:rPr lang="en-US" sz="1400" b="0" baseline="0" dirty="0" smtClean="0">
                          <a:solidFill>
                            <a:schemeClr val="tx1"/>
                          </a:solidFill>
                          <a:latin typeface="+mn-lt"/>
                          <a:cs typeface="Arial" pitchFamily="34" charset="0"/>
                        </a:rPr>
                        <a:t> &amp; </a:t>
                      </a:r>
                      <a:r>
                        <a:rPr lang="en-US" sz="1400" b="0" dirty="0" smtClean="0">
                          <a:solidFill>
                            <a:schemeClr val="tx1"/>
                          </a:solidFill>
                          <a:latin typeface="+mn-lt"/>
                          <a:cs typeface="Arial" pitchFamily="34" charset="0"/>
                        </a:rPr>
                        <a:t>mezzanine capital</a:t>
                      </a:r>
                    </a:p>
                    <a:p>
                      <a:pPr marL="115888" indent="-115888" algn="l" defTabSz="914400" rtl="0" eaLnBrk="1" latinLnBrk="0" hangingPunct="1">
                        <a:lnSpc>
                          <a:spcPct val="100000"/>
                        </a:lnSpc>
                        <a:spcBef>
                          <a:spcPts val="0"/>
                        </a:spcBef>
                        <a:buFont typeface="Wingdings" pitchFamily="2" charset="2"/>
                        <a:buChar char="§"/>
                      </a:pPr>
                      <a:r>
                        <a:rPr lang="en-US" sz="1400" b="0" kern="1200" dirty="0" smtClean="0">
                          <a:solidFill>
                            <a:schemeClr val="tx1"/>
                          </a:solidFill>
                          <a:latin typeface="+mn-lt"/>
                          <a:ea typeface="+mn-ea"/>
                          <a:cs typeface="Arial" pitchFamily="34" charset="0"/>
                        </a:rPr>
                        <a:t>Senior debt financing</a:t>
                      </a:r>
                    </a:p>
                    <a:p>
                      <a:pPr marL="115888" indent="-115888" algn="l" defTabSz="914400" rtl="0" eaLnBrk="1" latinLnBrk="0" hangingPunct="1">
                        <a:lnSpc>
                          <a:spcPct val="100000"/>
                        </a:lnSpc>
                        <a:spcBef>
                          <a:spcPts val="0"/>
                        </a:spcBef>
                        <a:buFont typeface="Wingdings" pitchFamily="2" charset="2"/>
                        <a:buChar char="§"/>
                      </a:pPr>
                      <a:r>
                        <a:rPr lang="en-US" sz="1400" b="0" kern="1200" dirty="0" smtClean="0">
                          <a:solidFill>
                            <a:schemeClr val="tx1"/>
                          </a:solidFill>
                          <a:latin typeface="+mn-lt"/>
                          <a:ea typeface="+mn-ea"/>
                          <a:cs typeface="Arial" pitchFamily="34" charset="0"/>
                        </a:rPr>
                        <a:t>Financial advisory services </a:t>
                      </a:r>
                    </a:p>
                  </a:txBody>
                  <a:tcPr marL="137160" marR="137160" marT="137160" marB="137160" anchor="ctr">
                    <a:lnL w="12700" cap="flat" cmpd="sng" algn="ctr">
                      <a:no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c hMerge="1">
                  <a:txBody>
                    <a:bodyPr/>
                    <a:lstStyle/>
                    <a:p>
                      <a:endParaRPr lang="en-US"/>
                    </a:p>
                  </a:txBody>
                  <a:tcPr/>
                </a:tc>
              </a:tr>
              <a:tr h="457200">
                <a:tc>
                  <a:txBody>
                    <a:bodyPr/>
                    <a:lstStyle/>
                    <a:p>
                      <a:pPr algn="ctr"/>
                      <a:r>
                        <a:rPr lang="en-US" sz="1400" b="1" dirty="0" smtClean="0">
                          <a:solidFill>
                            <a:schemeClr val="bg1"/>
                          </a:solidFill>
                          <a:latin typeface="+mn-lt"/>
                          <a:cs typeface="Arial" pitchFamily="34" charset="0"/>
                        </a:rPr>
                        <a:t>Focus</a:t>
                      </a:r>
                      <a:endParaRPr lang="en-US" sz="1400" b="1" dirty="0">
                        <a:solidFill>
                          <a:schemeClr val="bg1"/>
                        </a:solidFill>
                        <a:latin typeface="+mn-lt"/>
                        <a:cs typeface="Arial" pitchFamily="34" charset="0"/>
                      </a:endParaRPr>
                    </a:p>
                  </a:txBody>
                  <a:tcPr marL="137160" marR="137160" marT="137160" marB="137160" anchor="ctr">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6">
                        <a:lumMod val="50000"/>
                      </a:schemeClr>
                    </a:solidFill>
                  </a:tcPr>
                </a:tc>
                <a:tc gridSpan="3">
                  <a:txBody>
                    <a:bodyPr/>
                    <a:lstStyle/>
                    <a:p>
                      <a:r>
                        <a:rPr lang="en-US" sz="1400" b="0" dirty="0" smtClean="0">
                          <a:solidFill>
                            <a:schemeClr val="tx1"/>
                          </a:solidFill>
                          <a:latin typeface="+mn-lt"/>
                          <a:cs typeface="Arial" pitchFamily="34" charset="0"/>
                        </a:rPr>
                        <a:t>Maximizing</a:t>
                      </a:r>
                      <a:r>
                        <a:rPr lang="en-US" sz="1400" b="0" baseline="0" dirty="0" smtClean="0">
                          <a:solidFill>
                            <a:schemeClr val="tx1"/>
                          </a:solidFill>
                          <a:latin typeface="+mn-lt"/>
                          <a:cs typeface="Arial" pitchFamily="34" charset="0"/>
                        </a:rPr>
                        <a:t> </a:t>
                      </a:r>
                      <a:r>
                        <a:rPr lang="en-US" sz="1400" b="0" dirty="0" smtClean="0">
                          <a:solidFill>
                            <a:schemeClr val="tx1"/>
                          </a:solidFill>
                          <a:latin typeface="+mn-lt"/>
                          <a:cs typeface="Arial" pitchFamily="34" charset="0"/>
                        </a:rPr>
                        <a:t>shareholder</a:t>
                      </a:r>
                      <a:r>
                        <a:rPr lang="en-US" sz="1400" b="0" baseline="0" dirty="0" smtClean="0">
                          <a:solidFill>
                            <a:schemeClr val="tx1"/>
                          </a:solidFill>
                          <a:latin typeface="+mn-lt"/>
                          <a:cs typeface="Arial" pitchFamily="34" charset="0"/>
                        </a:rPr>
                        <a:t> value</a:t>
                      </a:r>
                      <a:endParaRPr lang="en-US" sz="1400" b="0" dirty="0">
                        <a:solidFill>
                          <a:schemeClr val="tx1"/>
                        </a:solidFill>
                        <a:latin typeface="+mn-lt"/>
                        <a:cs typeface="Arial" pitchFamily="34" charset="0"/>
                      </a:endParaRPr>
                    </a:p>
                  </a:txBody>
                  <a:tcPr marL="137160" marR="137160" marT="137160" marB="137160" anchor="ctr">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r>
              <a:tr h="457200">
                <a:tc>
                  <a:txBody>
                    <a:bodyPr/>
                    <a:lstStyle/>
                    <a:p>
                      <a:pPr algn="ctr"/>
                      <a:r>
                        <a:rPr lang="en-US" sz="1400" b="1" dirty="0" smtClean="0">
                          <a:solidFill>
                            <a:schemeClr val="bg1"/>
                          </a:solidFill>
                          <a:latin typeface="+mn-lt"/>
                          <a:cs typeface="Arial" pitchFamily="34" charset="0"/>
                        </a:rPr>
                        <a:t>Track Record</a:t>
                      </a:r>
                      <a:endParaRPr lang="en-US" sz="1400" b="1" dirty="0">
                        <a:solidFill>
                          <a:schemeClr val="bg1"/>
                        </a:solidFill>
                        <a:latin typeface="+mn-lt"/>
                        <a:cs typeface="Arial" pitchFamily="34" charset="0"/>
                      </a:endParaRPr>
                    </a:p>
                  </a:txBody>
                  <a:tcPr marL="137160" marR="137160" marT="137160" marB="137160" anchor="ctr">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6">
                        <a:lumMod val="50000"/>
                      </a:schemeClr>
                    </a:solidFill>
                  </a:tcPr>
                </a:tc>
                <a:tc gridSpan="3">
                  <a:txBody>
                    <a:bodyPr/>
                    <a:lstStyle/>
                    <a:p>
                      <a:r>
                        <a:rPr lang="en-US" sz="1400" b="0" dirty="0" smtClean="0">
                          <a:solidFill>
                            <a:schemeClr val="tx1"/>
                          </a:solidFill>
                          <a:latin typeface="+mn-lt"/>
                          <a:cs typeface="Arial" pitchFamily="34" charset="0"/>
                        </a:rPr>
                        <a:t>300+ clients</a:t>
                      </a:r>
                      <a:endParaRPr lang="en-US" sz="1400" b="0" dirty="0">
                        <a:solidFill>
                          <a:schemeClr val="tx1"/>
                        </a:solidFill>
                        <a:latin typeface="+mn-lt"/>
                        <a:cs typeface="Arial" pitchFamily="34" charset="0"/>
                      </a:endParaRPr>
                    </a:p>
                  </a:txBody>
                  <a:tcPr marL="137160" marR="137160" marT="137160" marB="137160" anchor="ctr">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r>
              <a:tr h="457200">
                <a:tc>
                  <a:txBody>
                    <a:bodyPr/>
                    <a:lstStyle/>
                    <a:p>
                      <a:pPr algn="ctr"/>
                      <a:r>
                        <a:rPr lang="en-US" sz="1400" b="1" dirty="0" smtClean="0">
                          <a:solidFill>
                            <a:schemeClr val="bg1"/>
                          </a:solidFill>
                          <a:latin typeface="+mn-lt"/>
                          <a:cs typeface="Arial" pitchFamily="34" charset="0"/>
                        </a:rPr>
                        <a:t>Clients</a:t>
                      </a:r>
                      <a:endParaRPr lang="en-US" sz="1400" b="1" dirty="0">
                        <a:solidFill>
                          <a:schemeClr val="bg1"/>
                        </a:solidFill>
                        <a:latin typeface="+mn-lt"/>
                        <a:cs typeface="Arial" pitchFamily="34" charset="0"/>
                      </a:endParaRPr>
                    </a:p>
                  </a:txBody>
                  <a:tcPr marL="137160" marR="137160" marT="137160" marB="137160" anchor="ctr">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6">
                        <a:lumMod val="50000"/>
                      </a:schemeClr>
                    </a:solidFill>
                  </a:tcPr>
                </a:tc>
                <a:tc gridSpan="3">
                  <a:txBody>
                    <a:bodyPr/>
                    <a:lstStyle/>
                    <a:p>
                      <a:r>
                        <a:rPr lang="en-US" sz="1400" b="0" dirty="0" smtClean="0">
                          <a:solidFill>
                            <a:schemeClr val="tx1"/>
                          </a:solidFill>
                          <a:latin typeface="+mn-lt"/>
                          <a:cs typeface="Arial" pitchFamily="34" charset="0"/>
                        </a:rPr>
                        <a:t>Closely-held</a:t>
                      </a:r>
                      <a:r>
                        <a:rPr lang="en-US" sz="1400" b="0" baseline="0" dirty="0" smtClean="0">
                          <a:solidFill>
                            <a:schemeClr val="tx1"/>
                          </a:solidFill>
                          <a:latin typeface="+mn-lt"/>
                          <a:cs typeface="Arial" pitchFamily="34" charset="0"/>
                        </a:rPr>
                        <a:t> middle market companies</a:t>
                      </a:r>
                      <a:endParaRPr lang="en-US" sz="1400" b="0" dirty="0">
                        <a:solidFill>
                          <a:schemeClr val="tx1"/>
                        </a:solidFill>
                        <a:latin typeface="+mn-lt"/>
                        <a:cs typeface="Arial" pitchFamily="34" charset="0"/>
                      </a:endParaRPr>
                    </a:p>
                  </a:txBody>
                  <a:tcPr marL="137160" marR="137160" marT="137160" marB="137160" anchor="ctr">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r>
              <a:tr h="457200">
                <a:tc>
                  <a:txBody>
                    <a:bodyPr/>
                    <a:lstStyle/>
                    <a:p>
                      <a:pPr algn="ctr"/>
                      <a:r>
                        <a:rPr lang="en-US" sz="1400" b="1" dirty="0" smtClean="0">
                          <a:solidFill>
                            <a:schemeClr val="bg1"/>
                          </a:solidFill>
                          <a:latin typeface="+mn-lt"/>
                          <a:cs typeface="Arial" pitchFamily="34" charset="0"/>
                        </a:rPr>
                        <a:t>Transaction Size</a:t>
                      </a:r>
                      <a:endParaRPr lang="en-US" sz="1400" b="1" dirty="0">
                        <a:solidFill>
                          <a:schemeClr val="bg1"/>
                        </a:solidFill>
                        <a:latin typeface="+mn-lt"/>
                        <a:cs typeface="Arial" pitchFamily="34" charset="0"/>
                      </a:endParaRPr>
                    </a:p>
                  </a:txBody>
                  <a:tcPr marL="137160" marR="137160" marT="137160" marB="137160" anchor="ctr">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6">
                        <a:lumMod val="50000"/>
                      </a:schemeClr>
                    </a:solidFill>
                  </a:tcPr>
                </a:tc>
                <a:tc gridSpan="3">
                  <a:txBody>
                    <a:bodyPr/>
                    <a:lstStyle/>
                    <a:p>
                      <a:r>
                        <a:rPr lang="en-US" sz="1400" b="0" dirty="0" smtClean="0">
                          <a:solidFill>
                            <a:schemeClr val="tx1"/>
                          </a:solidFill>
                          <a:latin typeface="+mn-lt"/>
                          <a:cs typeface="Arial" pitchFamily="34" charset="0"/>
                        </a:rPr>
                        <a:t>$10 million to $100 million</a:t>
                      </a:r>
                      <a:endParaRPr lang="en-US" sz="1400" b="0" dirty="0">
                        <a:solidFill>
                          <a:schemeClr val="tx1"/>
                        </a:solidFill>
                        <a:latin typeface="+mn-lt"/>
                        <a:cs typeface="Arial" pitchFamily="34" charset="0"/>
                      </a:endParaRPr>
                    </a:p>
                  </a:txBody>
                  <a:tcPr marL="137160" marR="137160" marT="137160" marB="137160" anchor="ctr">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r>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latin typeface="+mn-lt"/>
                          <a:cs typeface="Arial" pitchFamily="34" charset="0"/>
                        </a:rPr>
                        <a:t>Industries</a:t>
                      </a:r>
                    </a:p>
                    <a:p>
                      <a:pPr algn="ctr"/>
                      <a:endParaRPr lang="en-US" sz="1400" b="1" dirty="0">
                        <a:solidFill>
                          <a:schemeClr val="bg1"/>
                        </a:solidFill>
                        <a:latin typeface="+mn-lt"/>
                        <a:cs typeface="Arial" pitchFamily="34" charset="0"/>
                      </a:endParaRPr>
                    </a:p>
                  </a:txBody>
                  <a:tcPr marL="137160" marR="137160" marT="137160" marB="137160" anchor="ctr">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6">
                        <a:lumMod val="50000"/>
                      </a:schemeClr>
                    </a:solidFill>
                  </a:tcPr>
                </a:tc>
                <a:tc gridSpan="2">
                  <a:txBody>
                    <a:bodyPr/>
                    <a:lstStyle/>
                    <a:p>
                      <a:pPr marL="115888" marR="0" indent="-115888" algn="l" defTabSz="914400" rtl="0" eaLnBrk="1" fontAlgn="auto" latinLnBrk="0" hangingPunct="1">
                        <a:lnSpc>
                          <a:spcPct val="100000"/>
                        </a:lnSpc>
                        <a:spcBef>
                          <a:spcPts val="200"/>
                        </a:spcBef>
                        <a:spcAft>
                          <a:spcPts val="0"/>
                        </a:spcAft>
                        <a:buClrTx/>
                        <a:buSzTx/>
                        <a:buFont typeface="Wingdings" pitchFamily="2" charset="2"/>
                        <a:buChar char="§"/>
                        <a:tabLst/>
                        <a:defRPr/>
                      </a:pPr>
                      <a:r>
                        <a:rPr lang="en-US" sz="1400" b="0" kern="1200" dirty="0" smtClean="0">
                          <a:solidFill>
                            <a:schemeClr val="tx1"/>
                          </a:solidFill>
                          <a:latin typeface="+mn-lt"/>
                          <a:ea typeface="+mn-ea"/>
                          <a:cs typeface="Arial" pitchFamily="34" charset="0"/>
                        </a:rPr>
                        <a:t>Healthcare</a:t>
                      </a:r>
                    </a:p>
                    <a:p>
                      <a:pPr marL="115888" marR="0" indent="-115888" algn="l" defTabSz="914400" rtl="0" eaLnBrk="1" fontAlgn="auto" latinLnBrk="0" hangingPunct="1">
                        <a:lnSpc>
                          <a:spcPct val="100000"/>
                        </a:lnSpc>
                        <a:spcBef>
                          <a:spcPts val="200"/>
                        </a:spcBef>
                        <a:spcAft>
                          <a:spcPts val="0"/>
                        </a:spcAft>
                        <a:buClrTx/>
                        <a:buSzTx/>
                        <a:buFont typeface="Wingdings" pitchFamily="2" charset="2"/>
                        <a:buChar char="§"/>
                        <a:tabLst/>
                        <a:defRPr/>
                      </a:pPr>
                      <a:r>
                        <a:rPr lang="en-US" sz="1400" b="0" kern="1200" dirty="0" smtClean="0">
                          <a:solidFill>
                            <a:schemeClr val="tx1"/>
                          </a:solidFill>
                          <a:latin typeface="+mn-lt"/>
                          <a:ea typeface="+mn-ea"/>
                          <a:cs typeface="Arial" pitchFamily="34" charset="0"/>
                        </a:rPr>
                        <a:t>CPG/Retail</a:t>
                      </a:r>
                    </a:p>
                    <a:p>
                      <a:pPr marL="115888" marR="0" indent="-115888" algn="l" defTabSz="914400" rtl="0" eaLnBrk="1" fontAlgn="auto" latinLnBrk="0" hangingPunct="1">
                        <a:lnSpc>
                          <a:spcPct val="100000"/>
                        </a:lnSpc>
                        <a:spcBef>
                          <a:spcPts val="200"/>
                        </a:spcBef>
                        <a:spcAft>
                          <a:spcPts val="0"/>
                        </a:spcAft>
                        <a:buClrTx/>
                        <a:buSzTx/>
                        <a:buFont typeface="Wingdings" pitchFamily="2" charset="2"/>
                        <a:buChar char="§"/>
                        <a:tabLst/>
                        <a:defRPr/>
                      </a:pPr>
                      <a:r>
                        <a:rPr lang="en-US" sz="1400" b="0" kern="1200" dirty="0" smtClean="0">
                          <a:solidFill>
                            <a:schemeClr val="tx1"/>
                          </a:solidFill>
                          <a:latin typeface="+mn-lt"/>
                          <a:ea typeface="+mn-ea"/>
                          <a:cs typeface="Arial" pitchFamily="34" charset="0"/>
                        </a:rPr>
                        <a:t>Aerospace</a:t>
                      </a:r>
                    </a:p>
                    <a:p>
                      <a:pPr marL="115888" indent="-115888" algn="l" defTabSz="914400" rtl="0" eaLnBrk="1" latinLnBrk="0" hangingPunct="1">
                        <a:spcBef>
                          <a:spcPts val="200"/>
                        </a:spcBef>
                        <a:buFont typeface="Wingdings" pitchFamily="2" charset="2"/>
                        <a:buChar char="§"/>
                      </a:pPr>
                      <a:r>
                        <a:rPr lang="en-US" sz="1400" b="0" kern="1200" dirty="0" smtClean="0">
                          <a:solidFill>
                            <a:schemeClr val="tx1"/>
                          </a:solidFill>
                          <a:latin typeface="+mn-lt"/>
                          <a:ea typeface="+mn-ea"/>
                          <a:cs typeface="Arial" pitchFamily="34" charset="0"/>
                        </a:rPr>
                        <a:t>Clean Tech</a:t>
                      </a:r>
                    </a:p>
                  </a:txBody>
                  <a:tcPr marL="137160" marR="137160" marT="137160" marB="137160" anchor="ctr">
                    <a:lnL w="57150" cap="flat" cmpd="sng" algn="ctr">
                      <a:solidFill>
                        <a:schemeClr val="bg1"/>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c hMerge="1">
                  <a:txBody>
                    <a:bodyPr/>
                    <a:lstStyle/>
                    <a:p>
                      <a:endParaRPr lang="en-US"/>
                    </a:p>
                  </a:txBody>
                  <a:tcPr/>
                </a:tc>
                <a:tc>
                  <a:txBody>
                    <a:bodyPr/>
                    <a:lstStyle/>
                    <a:p>
                      <a:pPr marL="115888" marR="0" indent="-115888" algn="l" defTabSz="914400" rtl="0" eaLnBrk="1" fontAlgn="auto" latinLnBrk="0" hangingPunct="1">
                        <a:lnSpc>
                          <a:spcPct val="100000"/>
                        </a:lnSpc>
                        <a:spcBef>
                          <a:spcPts val="200"/>
                        </a:spcBef>
                        <a:spcAft>
                          <a:spcPts val="0"/>
                        </a:spcAft>
                        <a:buClrTx/>
                        <a:buSzTx/>
                        <a:buFont typeface="Wingdings" pitchFamily="2" charset="2"/>
                        <a:buChar char="§"/>
                        <a:tabLst/>
                        <a:defRPr/>
                      </a:pPr>
                      <a:r>
                        <a:rPr lang="en-US" sz="1400" b="0" kern="1200" dirty="0" smtClean="0">
                          <a:solidFill>
                            <a:schemeClr val="tx1"/>
                          </a:solidFill>
                          <a:latin typeface="+mn-lt"/>
                          <a:ea typeface="+mn-ea"/>
                          <a:cs typeface="Arial" pitchFamily="34" charset="0"/>
                        </a:rPr>
                        <a:t>Specialty Manufacturing</a:t>
                      </a:r>
                    </a:p>
                    <a:p>
                      <a:pPr marL="115888" marR="0" indent="-115888" algn="l" defTabSz="914400" rtl="0" eaLnBrk="1" fontAlgn="auto" latinLnBrk="0" hangingPunct="1">
                        <a:lnSpc>
                          <a:spcPct val="100000"/>
                        </a:lnSpc>
                        <a:spcBef>
                          <a:spcPts val="200"/>
                        </a:spcBef>
                        <a:spcAft>
                          <a:spcPts val="0"/>
                        </a:spcAft>
                        <a:buClrTx/>
                        <a:buSzTx/>
                        <a:buFont typeface="Wingdings" pitchFamily="2" charset="2"/>
                        <a:buChar char="§"/>
                        <a:tabLst/>
                        <a:defRPr/>
                      </a:pPr>
                      <a:r>
                        <a:rPr lang="en-US" sz="1400" b="0" kern="1200" dirty="0" smtClean="0">
                          <a:solidFill>
                            <a:schemeClr val="tx1"/>
                          </a:solidFill>
                          <a:latin typeface="+mn-lt"/>
                          <a:ea typeface="+mn-ea"/>
                          <a:cs typeface="Arial" pitchFamily="34" charset="0"/>
                        </a:rPr>
                        <a:t>Software and IT</a:t>
                      </a:r>
                    </a:p>
                    <a:p>
                      <a:pPr marL="115888" indent="-115888" algn="l" defTabSz="914400" rtl="0" eaLnBrk="1" latinLnBrk="0" hangingPunct="1">
                        <a:spcBef>
                          <a:spcPts val="200"/>
                        </a:spcBef>
                        <a:buFont typeface="Wingdings" pitchFamily="2" charset="2"/>
                        <a:buChar char="§"/>
                      </a:pPr>
                      <a:r>
                        <a:rPr lang="en-US" sz="1400" b="0" kern="1200" dirty="0" smtClean="0">
                          <a:solidFill>
                            <a:schemeClr val="tx1"/>
                          </a:solidFill>
                          <a:latin typeface="+mn-lt"/>
                          <a:ea typeface="+mn-ea"/>
                          <a:cs typeface="Arial" pitchFamily="34" charset="0"/>
                        </a:rPr>
                        <a:t>Business services</a:t>
                      </a:r>
                    </a:p>
                    <a:p>
                      <a:pPr marL="115888" indent="-115888" algn="l" defTabSz="914400" rtl="0" eaLnBrk="1" latinLnBrk="0" hangingPunct="1">
                        <a:spcBef>
                          <a:spcPts val="200"/>
                        </a:spcBef>
                        <a:buFont typeface="Wingdings" pitchFamily="2" charset="2"/>
                        <a:buChar char="§"/>
                      </a:pPr>
                      <a:r>
                        <a:rPr lang="en-US" sz="1400" b="0" kern="1200" dirty="0" smtClean="0">
                          <a:solidFill>
                            <a:schemeClr val="tx1"/>
                          </a:solidFill>
                          <a:latin typeface="+mn-lt"/>
                          <a:ea typeface="+mn-ea"/>
                          <a:cs typeface="Arial" pitchFamily="34" charset="0"/>
                        </a:rPr>
                        <a:t>Financial services</a:t>
                      </a:r>
                    </a:p>
                  </a:txBody>
                  <a:tcPr marL="137160" marR="137160" marT="137160" marB="137160"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en-US" dirty="0" smtClean="0"/>
              <a:t>Valuation:  A Working Definition: </a:t>
            </a:r>
            <a:endParaRPr lang="en-US" dirty="0"/>
          </a:p>
        </p:txBody>
      </p:sp>
      <p:sp>
        <p:nvSpPr>
          <p:cNvPr id="9219" name="Rectangle 3"/>
          <p:cNvSpPr>
            <a:spLocks noGrp="1" noChangeArrowheads="1"/>
          </p:cNvSpPr>
          <p:nvPr>
            <p:ph type="body" idx="1"/>
          </p:nvPr>
        </p:nvSpPr>
        <p:spPr>
          <a:noFill/>
          <a:ln/>
        </p:spPr>
        <p:txBody>
          <a:bodyPr/>
          <a:lstStyle/>
          <a:p>
            <a:r>
              <a:rPr lang="en-US" sz="2400" dirty="0" smtClean="0"/>
              <a:t>At the core of every investment transaction is a </a:t>
            </a:r>
            <a:r>
              <a:rPr lang="en-US" sz="2400" u="sng" dirty="0" smtClean="0"/>
              <a:t>mutually accepted </a:t>
            </a:r>
            <a:r>
              <a:rPr lang="en-US" sz="2400" dirty="0" smtClean="0"/>
              <a:t>valuation of the company by the  investor and entrepreneur.</a:t>
            </a:r>
          </a:p>
          <a:p>
            <a:r>
              <a:rPr lang="en-US" sz="2400" dirty="0" smtClean="0"/>
              <a:t> A valuation reflects both the entrepreneur’s determination of the acceptable amount of ownership that may be given in return for the investor’s capital and expertise, and the venture investor’s determination of the risks and rewards of the investment. </a:t>
            </a:r>
          </a:p>
          <a:p>
            <a:r>
              <a:rPr lang="en-US" sz="2400" dirty="0" smtClean="0"/>
              <a:t>Value </a:t>
            </a:r>
            <a:r>
              <a:rPr lang="en-US" sz="2400" dirty="0"/>
              <a:t>equals the present </a:t>
            </a:r>
            <a:r>
              <a:rPr lang="en-US" sz="2400" dirty="0" smtClean="0"/>
              <a:t>value </a:t>
            </a:r>
            <a:r>
              <a:rPr lang="en-US" sz="2400" dirty="0"/>
              <a:t>of future benefits of </a:t>
            </a:r>
            <a:r>
              <a:rPr lang="en-US" sz="2400" dirty="0" smtClean="0"/>
              <a:t>ownership</a:t>
            </a:r>
          </a:p>
          <a:p>
            <a:pPr algn="r">
              <a:spcBef>
                <a:spcPts val="0"/>
              </a:spcBef>
              <a:buNone/>
            </a:pPr>
            <a:r>
              <a:rPr lang="en-US" sz="1400" dirty="0" smtClean="0"/>
              <a:t>				</a:t>
            </a:r>
          </a:p>
          <a:p>
            <a:pPr algn="r">
              <a:spcBef>
                <a:spcPts val="0"/>
              </a:spcBef>
              <a:buNone/>
            </a:pPr>
            <a:r>
              <a:rPr lang="en-US" sz="1400" dirty="0" smtClean="0"/>
              <a:t>   Adapted from </a:t>
            </a:r>
            <a:r>
              <a:rPr lang="en-US" sz="1400" i="1" dirty="0" smtClean="0"/>
              <a:t>Understanding Valuation:</a:t>
            </a:r>
          </a:p>
          <a:p>
            <a:pPr algn="r">
              <a:spcBef>
                <a:spcPts val="0"/>
              </a:spcBef>
              <a:buNone/>
            </a:pPr>
            <a:r>
              <a:rPr lang="en-US" sz="1400" i="1" dirty="0" smtClean="0"/>
              <a:t>					 A Venture Investor’s Perspective</a:t>
            </a:r>
            <a:r>
              <a:rPr lang="en-US" sz="1400" dirty="0" smtClean="0"/>
              <a:t>,</a:t>
            </a:r>
          </a:p>
          <a:p>
            <a:pPr algn="r">
              <a:spcBef>
                <a:spcPts val="0"/>
              </a:spcBef>
              <a:buNone/>
            </a:pPr>
            <a:r>
              <a:rPr lang="en-US" sz="1400" dirty="0" smtClean="0"/>
              <a:t>Callow and Larsen</a:t>
            </a:r>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4294967295"/>
          </p:nvPr>
        </p:nvSpPr>
        <p:spPr>
          <a:xfrm>
            <a:off x="3124200" y="6323013"/>
            <a:ext cx="2895600" cy="457200"/>
          </a:xfrm>
          <a:prstGeom prst="rect">
            <a:avLst/>
          </a:prstGeom>
        </p:spPr>
        <p:txBody>
          <a:bodyPr/>
          <a:lstStyle/>
          <a:p>
            <a:r>
              <a:rPr lang="en-US"/>
              <a:t>Carter Morse &amp; Company</a:t>
            </a:r>
          </a:p>
        </p:txBody>
      </p:sp>
      <p:sp>
        <p:nvSpPr>
          <p:cNvPr id="9218" name="Rectangle 2"/>
          <p:cNvSpPr>
            <a:spLocks noGrp="1" noChangeArrowheads="1"/>
          </p:cNvSpPr>
          <p:nvPr>
            <p:ph type="title"/>
          </p:nvPr>
        </p:nvSpPr>
        <p:spPr>
          <a:noFill/>
          <a:ln/>
        </p:spPr>
        <p:txBody>
          <a:bodyPr/>
          <a:lstStyle/>
          <a:p>
            <a:r>
              <a:rPr lang="en-US"/>
              <a:t>Valuation Premises	</a:t>
            </a:r>
          </a:p>
        </p:txBody>
      </p:sp>
      <p:sp>
        <p:nvSpPr>
          <p:cNvPr id="9219" name="Rectangle 3"/>
          <p:cNvSpPr>
            <a:spLocks noGrp="1" noChangeArrowheads="1"/>
          </p:cNvSpPr>
          <p:nvPr>
            <p:ph type="body" idx="1"/>
          </p:nvPr>
        </p:nvSpPr>
        <p:spPr>
          <a:noFill/>
          <a:ln/>
        </p:spPr>
        <p:txBody>
          <a:bodyPr/>
          <a:lstStyle/>
          <a:p>
            <a:r>
              <a:rPr lang="en-US"/>
              <a:t>Value equals the present  value of future benefits of ownership</a:t>
            </a:r>
          </a:p>
          <a:p>
            <a:r>
              <a:rPr lang="en-US"/>
              <a:t>Value is not always a single number</a:t>
            </a:r>
          </a:p>
          <a:p>
            <a:r>
              <a:rPr lang="en-US"/>
              <a:t>Value is based on a single point in time</a:t>
            </a:r>
          </a:p>
          <a:p>
            <a:r>
              <a:rPr lang="en-US"/>
              <a:t>What is valued</a:t>
            </a:r>
          </a:p>
          <a:p>
            <a:pPr lvl="1"/>
            <a:r>
              <a:rPr lang="en-US"/>
              <a:t> minority interests vs controlling interests</a:t>
            </a:r>
          </a:p>
          <a:p>
            <a:pPr lvl="1"/>
            <a:r>
              <a:rPr lang="en-US"/>
              <a:t>equity  value vs. entity value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731520" y="1371600"/>
          <a:ext cx="7091363"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Traditional Valuation Approaches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4294967295"/>
          </p:nvPr>
        </p:nvSpPr>
        <p:spPr>
          <a:xfrm>
            <a:off x="3124200" y="6323013"/>
            <a:ext cx="2895600" cy="457200"/>
          </a:xfrm>
          <a:prstGeom prst="rect">
            <a:avLst/>
          </a:prstGeom>
        </p:spPr>
        <p:txBody>
          <a:bodyPr/>
          <a:lstStyle/>
          <a:p>
            <a:r>
              <a:rPr lang="en-US"/>
              <a:t>Carter Morse &amp; Company</a:t>
            </a:r>
          </a:p>
        </p:txBody>
      </p:sp>
      <p:sp>
        <p:nvSpPr>
          <p:cNvPr id="13314" name="Rectangle 2"/>
          <p:cNvSpPr>
            <a:spLocks noGrp="1" noChangeArrowheads="1"/>
          </p:cNvSpPr>
          <p:nvPr>
            <p:ph type="title"/>
          </p:nvPr>
        </p:nvSpPr>
        <p:spPr>
          <a:xfrm>
            <a:off x="457200" y="411479"/>
            <a:ext cx="8229600" cy="1104499"/>
          </a:xfrm>
          <a:noFill/>
          <a:ln/>
        </p:spPr>
        <p:txBody>
          <a:bodyPr/>
          <a:lstStyle/>
          <a:p>
            <a:pPr algn="ctr"/>
            <a:r>
              <a:rPr lang="en-US" dirty="0"/>
              <a:t>Valuation Methodologies</a:t>
            </a:r>
            <a:br>
              <a:rPr lang="en-US" dirty="0"/>
            </a:br>
            <a:r>
              <a:rPr lang="en-US" sz="2800" dirty="0"/>
              <a:t>Market Approach</a:t>
            </a:r>
          </a:p>
        </p:txBody>
      </p:sp>
      <p:sp>
        <p:nvSpPr>
          <p:cNvPr id="13315" name="Rectangle 3"/>
          <p:cNvSpPr>
            <a:spLocks noGrp="1" noChangeArrowheads="1"/>
          </p:cNvSpPr>
          <p:nvPr>
            <p:ph type="body" idx="1"/>
          </p:nvPr>
        </p:nvSpPr>
        <p:spPr>
          <a:xfrm>
            <a:off x="457200" y="1515978"/>
            <a:ext cx="8158162" cy="4762585"/>
          </a:xfrm>
          <a:noFill/>
          <a:ln/>
        </p:spPr>
        <p:txBody>
          <a:bodyPr/>
          <a:lstStyle/>
          <a:p>
            <a:pPr>
              <a:buNone/>
            </a:pPr>
            <a:endParaRPr lang="en-US" dirty="0" smtClean="0"/>
          </a:p>
          <a:p>
            <a:r>
              <a:rPr lang="en-US" dirty="0" smtClean="0"/>
              <a:t>Comparative </a:t>
            </a:r>
            <a:r>
              <a:rPr lang="en-US" dirty="0"/>
              <a:t>Public Companies</a:t>
            </a:r>
          </a:p>
          <a:p>
            <a:pPr lvl="1"/>
            <a:r>
              <a:rPr lang="en-US" dirty="0"/>
              <a:t>Price / Earnings</a:t>
            </a:r>
          </a:p>
          <a:p>
            <a:pPr lvl="1"/>
            <a:r>
              <a:rPr lang="en-US" dirty="0"/>
              <a:t>Price / Cash Flow</a:t>
            </a:r>
          </a:p>
          <a:p>
            <a:pPr lvl="1"/>
            <a:r>
              <a:rPr lang="en-US" dirty="0"/>
              <a:t>Price / Book Value</a:t>
            </a:r>
          </a:p>
          <a:p>
            <a:pPr lvl="1"/>
            <a:r>
              <a:rPr lang="en-US" dirty="0"/>
              <a:t>Price / Revenues</a:t>
            </a:r>
          </a:p>
          <a:p>
            <a:pPr lvl="1"/>
            <a:r>
              <a:rPr lang="en-US" dirty="0"/>
              <a:t>Price / Asset Value</a:t>
            </a:r>
          </a:p>
          <a:p>
            <a:r>
              <a:rPr lang="en-US" dirty="0"/>
              <a:t>Comparative Acquisitions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4294967295"/>
          </p:nvPr>
        </p:nvSpPr>
        <p:spPr>
          <a:xfrm>
            <a:off x="3124200" y="6323013"/>
            <a:ext cx="2895600" cy="457200"/>
          </a:xfrm>
          <a:prstGeom prst="rect">
            <a:avLst/>
          </a:prstGeom>
        </p:spPr>
        <p:txBody>
          <a:bodyPr/>
          <a:lstStyle/>
          <a:p>
            <a:r>
              <a:rPr lang="en-US"/>
              <a:t>Carter Morse &amp; Company</a:t>
            </a:r>
          </a:p>
        </p:txBody>
      </p:sp>
      <p:sp>
        <p:nvSpPr>
          <p:cNvPr id="11266" name="Rectangle 2"/>
          <p:cNvSpPr>
            <a:spLocks noGrp="1" noChangeArrowheads="1"/>
          </p:cNvSpPr>
          <p:nvPr>
            <p:ph type="title"/>
          </p:nvPr>
        </p:nvSpPr>
        <p:spPr>
          <a:xfrm>
            <a:off x="457200" y="411479"/>
            <a:ext cx="8229600" cy="909321"/>
          </a:xfrm>
          <a:noFill/>
          <a:ln/>
        </p:spPr>
        <p:txBody>
          <a:bodyPr/>
          <a:lstStyle/>
          <a:p>
            <a:pPr algn="ctr"/>
            <a:r>
              <a:rPr lang="en-US" dirty="0"/>
              <a:t>Valuation Methodologies</a:t>
            </a:r>
            <a:br>
              <a:rPr lang="en-US" dirty="0"/>
            </a:br>
            <a:r>
              <a:rPr lang="en-US" sz="2800" dirty="0" smtClean="0"/>
              <a:t>Income Approach</a:t>
            </a:r>
            <a:endParaRPr lang="en-US" sz="2800" dirty="0"/>
          </a:p>
        </p:txBody>
      </p:sp>
      <p:sp>
        <p:nvSpPr>
          <p:cNvPr id="11267" name="Rectangle 3"/>
          <p:cNvSpPr>
            <a:spLocks noGrp="1" noChangeArrowheads="1"/>
          </p:cNvSpPr>
          <p:nvPr>
            <p:ph type="body" idx="1"/>
          </p:nvPr>
        </p:nvSpPr>
        <p:spPr>
          <a:xfrm>
            <a:off x="457200" y="1320800"/>
            <a:ext cx="8158162" cy="4957763"/>
          </a:xfrm>
          <a:noFill/>
          <a:ln/>
        </p:spPr>
        <p:txBody>
          <a:bodyPr/>
          <a:lstStyle/>
          <a:p>
            <a:endParaRPr lang="en-US" dirty="0" smtClean="0"/>
          </a:p>
          <a:p>
            <a:r>
              <a:rPr lang="en-US" dirty="0" smtClean="0"/>
              <a:t>Income Methodology</a:t>
            </a:r>
            <a:endParaRPr lang="en-US" dirty="0"/>
          </a:p>
          <a:p>
            <a:pPr lvl="1"/>
            <a:r>
              <a:rPr lang="en-US" dirty="0"/>
              <a:t>Capitalized Returns Approach</a:t>
            </a:r>
          </a:p>
          <a:p>
            <a:pPr lvl="2"/>
            <a:r>
              <a:rPr lang="en-US" sz="1600" dirty="0" smtClean="0"/>
              <a:t>Capitalization </a:t>
            </a:r>
            <a:r>
              <a:rPr lang="en-US" sz="1600" dirty="0"/>
              <a:t>of Earnings</a:t>
            </a:r>
          </a:p>
          <a:p>
            <a:pPr lvl="2"/>
            <a:r>
              <a:rPr lang="en-US" sz="1600" dirty="0"/>
              <a:t>Capitalization of Cash Flow</a:t>
            </a:r>
          </a:p>
          <a:p>
            <a:pPr lvl="1"/>
            <a:r>
              <a:rPr lang="en-US" dirty="0"/>
              <a:t>Discounted Future </a:t>
            </a:r>
            <a:r>
              <a:rPr lang="en-US" dirty="0" smtClean="0"/>
              <a:t>Returns </a:t>
            </a:r>
            <a:r>
              <a:rPr lang="en-US" dirty="0"/>
              <a:t>Approach</a:t>
            </a:r>
          </a:p>
          <a:p>
            <a:pPr lvl="2"/>
            <a:r>
              <a:rPr lang="en-US" sz="1600" dirty="0"/>
              <a:t>Discounted Net Cash Flow</a:t>
            </a:r>
          </a:p>
          <a:p>
            <a:pPr lvl="2"/>
            <a:r>
              <a:rPr lang="en-US" sz="1600" dirty="0"/>
              <a:t>Discounted Earnings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4294967295"/>
          </p:nvPr>
        </p:nvSpPr>
        <p:spPr>
          <a:xfrm>
            <a:off x="3124200" y="6323013"/>
            <a:ext cx="2895600" cy="457200"/>
          </a:xfrm>
          <a:prstGeom prst="rect">
            <a:avLst/>
          </a:prstGeom>
        </p:spPr>
        <p:txBody>
          <a:bodyPr/>
          <a:lstStyle/>
          <a:p>
            <a:r>
              <a:rPr lang="en-US"/>
              <a:t>Carter Morse &amp; Company</a:t>
            </a:r>
          </a:p>
        </p:txBody>
      </p:sp>
      <p:sp>
        <p:nvSpPr>
          <p:cNvPr id="15362" name="Rectangle 2"/>
          <p:cNvSpPr>
            <a:spLocks noGrp="1" noChangeArrowheads="1"/>
          </p:cNvSpPr>
          <p:nvPr>
            <p:ph type="title"/>
          </p:nvPr>
        </p:nvSpPr>
        <p:spPr>
          <a:xfrm>
            <a:off x="1811737" y="344489"/>
            <a:ext cx="5756125" cy="861774"/>
          </a:xfrm>
          <a:noFill/>
          <a:ln/>
        </p:spPr>
        <p:txBody>
          <a:bodyPr wrap="square" anchor="t">
            <a:spAutoFit/>
          </a:bodyPr>
          <a:lstStyle/>
          <a:p>
            <a:pPr algn="ctr"/>
            <a:r>
              <a:rPr lang="en-US" dirty="0"/>
              <a:t>Valuation Methodologies</a:t>
            </a:r>
            <a:br>
              <a:rPr lang="en-US" dirty="0"/>
            </a:br>
            <a:r>
              <a:rPr lang="en-US" sz="2800" dirty="0"/>
              <a:t>Asset Approach</a:t>
            </a:r>
          </a:p>
        </p:txBody>
      </p:sp>
      <p:sp>
        <p:nvSpPr>
          <p:cNvPr id="15363" name="Rectangle 3"/>
          <p:cNvSpPr>
            <a:spLocks noGrp="1" noChangeArrowheads="1"/>
          </p:cNvSpPr>
          <p:nvPr>
            <p:ph type="body" idx="1"/>
          </p:nvPr>
        </p:nvSpPr>
        <p:spPr>
          <a:noFill/>
          <a:ln/>
        </p:spPr>
        <p:txBody>
          <a:bodyPr/>
          <a:lstStyle/>
          <a:p>
            <a:pPr lvl="2">
              <a:buFont typeface="Arial" pitchFamily="34" charset="0"/>
              <a:buChar char="•"/>
            </a:pPr>
            <a:endParaRPr lang="en-US" sz="1800" dirty="0" smtClean="0"/>
          </a:p>
          <a:p>
            <a:pPr lvl="2">
              <a:buFont typeface="Wingdings" pitchFamily="2" charset="2"/>
              <a:buChar char="Ø"/>
            </a:pPr>
            <a:endParaRPr lang="en-US" sz="1800" dirty="0" smtClean="0"/>
          </a:p>
          <a:p>
            <a:pPr lvl="2">
              <a:buFont typeface="Wingdings" pitchFamily="2" charset="2"/>
              <a:buChar char="Ø"/>
            </a:pPr>
            <a:r>
              <a:rPr lang="en-US" sz="1800" dirty="0" smtClean="0"/>
              <a:t>Net </a:t>
            </a:r>
            <a:r>
              <a:rPr lang="en-US" sz="1800" dirty="0"/>
              <a:t>Asset </a:t>
            </a:r>
            <a:r>
              <a:rPr lang="en-US" sz="1800" dirty="0" smtClean="0"/>
              <a:t>Value</a:t>
            </a:r>
          </a:p>
          <a:p>
            <a:pPr lvl="2">
              <a:buFont typeface="Wingdings" pitchFamily="2" charset="2"/>
              <a:buChar char="Ø"/>
            </a:pPr>
            <a:endParaRPr lang="en-US" sz="1800" dirty="0"/>
          </a:p>
          <a:p>
            <a:pPr lvl="2">
              <a:buFont typeface="Wingdings" pitchFamily="2" charset="2"/>
              <a:buChar char="Ø"/>
            </a:pPr>
            <a:r>
              <a:rPr lang="en-US" sz="1800" dirty="0"/>
              <a:t>Adjusted Book </a:t>
            </a:r>
            <a:r>
              <a:rPr lang="en-US" sz="1800" dirty="0" smtClean="0"/>
              <a:t>Value</a:t>
            </a:r>
          </a:p>
          <a:p>
            <a:pPr lvl="2">
              <a:buFont typeface="Wingdings" pitchFamily="2" charset="2"/>
              <a:buChar char="Ø"/>
            </a:pPr>
            <a:endParaRPr lang="en-US" sz="1800" dirty="0"/>
          </a:p>
          <a:p>
            <a:pPr lvl="2">
              <a:buFont typeface="Wingdings" pitchFamily="2" charset="2"/>
              <a:buChar char="Ø"/>
            </a:pPr>
            <a:r>
              <a:rPr lang="en-US" sz="1800" dirty="0"/>
              <a:t>Liquidation Value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Garamond"/>
        <a:ea typeface=""/>
        <a:cs typeface="Times New Roman"/>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5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50849</TotalTime>
  <Words>615</Words>
  <Application>Microsoft Office PowerPoint</Application>
  <PresentationFormat>Letter Paper (8.5x11 in)</PresentationFormat>
  <Paragraphs>182</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Slide 0</vt:lpstr>
      <vt:lpstr>Presentation Outline</vt:lpstr>
      <vt:lpstr>CMM Profile</vt:lpstr>
      <vt:lpstr>Valuation:  A Working Definition: </vt:lpstr>
      <vt:lpstr>Valuation Premises </vt:lpstr>
      <vt:lpstr>Traditional Valuation Approaches</vt:lpstr>
      <vt:lpstr>Valuation Methodologies Market Approach</vt:lpstr>
      <vt:lpstr>Valuation Methodologies Income Approach</vt:lpstr>
      <vt:lpstr>Valuation Methodologies Asset Approach</vt:lpstr>
      <vt:lpstr>Private Equity Valuations</vt:lpstr>
      <vt:lpstr>Valley of Death  </vt:lpstr>
      <vt:lpstr>Valuation stages-Art or Science</vt:lpstr>
      <vt:lpstr>Valuation stages-Art or Science</vt:lpstr>
      <vt:lpstr>Valuation By Stage</vt:lpstr>
    </vt:vector>
  </TitlesOfParts>
  <Company>Carter Morse &amp; Mathias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Ramsey Goodrich</dc:creator>
  <cp:lastModifiedBy>Frank Morse</cp:lastModifiedBy>
  <cp:revision>1527</cp:revision>
  <cp:lastPrinted>1999-12-15T14:41:54Z</cp:lastPrinted>
  <dcterms:created xsi:type="dcterms:W3CDTF">1999-12-08T18:16:46Z</dcterms:created>
  <dcterms:modified xsi:type="dcterms:W3CDTF">2010-02-23T21:48:23Z</dcterms:modified>
</cp:coreProperties>
</file>